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bril Fatface" panose="02000503000000020003" pitchFamily="2" charset="0"/>
      <p:regular r:id="rId14"/>
    </p:embeddedFont>
    <p:embeddedFont>
      <p:font typeface="Canva Sans Bold" panose="020B0604020202020204" charset="0"/>
      <p:regular r:id="rId15"/>
    </p:embeddedFont>
    <p:embeddedFont>
      <p:font typeface="Comic Sans" panose="020B0604020202020204" charset="0"/>
      <p:regular r:id="rId16"/>
    </p:embeddedFont>
    <p:embeddedFont>
      <p:font typeface="Comic Sans Bold" panose="020B0604020202020204" charset="0"/>
      <p:regular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DM Sans Bold" charset="0"/>
      <p:regular r:id="rId22"/>
    </p:embeddedFont>
    <p:embeddedFont>
      <p:font typeface="League Spartan" panose="020B0604020202020204" charset="0"/>
      <p:regular r:id="rId23"/>
    </p:embeddedFont>
    <p:embeddedFont>
      <p:font typeface="More Sugar" panose="020B0604020202020204" charset="0"/>
      <p:regular r:id="rId24"/>
    </p:embeddedFont>
    <p:embeddedFont>
      <p:font typeface="Quicksand" panose="020B0604020202020204" charset="0"/>
      <p:regular r:id="rId25"/>
    </p:embeddedFont>
    <p:embeddedFont>
      <p:font typeface="Quicksand Bold" panose="020B0604020202020204" charset="0"/>
      <p:regular r:id="rId26"/>
    </p:embeddedFont>
    <p:embeddedFont>
      <p:font typeface="Yeseva One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1099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1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.svg"/><Relationship Id="rId3" Type="http://schemas.openxmlformats.org/officeDocument/2006/relationships/image" Target="../media/image39.svg"/><Relationship Id="rId7" Type="http://schemas.openxmlformats.org/officeDocument/2006/relationships/image" Target="../media/image2.svg"/><Relationship Id="rId12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1.svg"/><Relationship Id="rId5" Type="http://schemas.openxmlformats.org/officeDocument/2006/relationships/image" Target="../media/image12.svg"/><Relationship Id="rId10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12.sv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svg"/><Relationship Id="rId5" Type="http://schemas.openxmlformats.org/officeDocument/2006/relationships/image" Target="../media/image6.sv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6.sv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10.svg"/><Relationship Id="rId5" Type="http://schemas.openxmlformats.org/officeDocument/2006/relationships/image" Target="../media/image8.sv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7.svg"/><Relationship Id="rId5" Type="http://schemas.openxmlformats.org/officeDocument/2006/relationships/image" Target="../media/image6.sv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7.svg"/><Relationship Id="rId5" Type="http://schemas.openxmlformats.org/officeDocument/2006/relationships/image" Target="../media/image6.sv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6.svg"/><Relationship Id="rId7" Type="http://schemas.openxmlformats.org/officeDocument/2006/relationships/image" Target="../media/image32.svg"/><Relationship Id="rId12" Type="http://schemas.openxmlformats.org/officeDocument/2006/relationships/image" Target="../media/image3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8.svg"/><Relationship Id="rId10" Type="http://schemas.openxmlformats.org/officeDocument/2006/relationships/image" Target="../media/image10.sv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4711" y="7934814"/>
            <a:ext cx="8499289" cy="1792577"/>
          </a:xfrm>
          <a:custGeom>
            <a:avLst/>
            <a:gdLst/>
            <a:ahLst/>
            <a:cxnLst/>
            <a:rect l="l" t="t" r="r" b="b"/>
            <a:pathLst>
              <a:path w="8499289" h="1792577">
                <a:moveTo>
                  <a:pt x="0" y="0"/>
                </a:moveTo>
                <a:lnTo>
                  <a:pt x="8499289" y="0"/>
                </a:lnTo>
                <a:lnTo>
                  <a:pt x="8499289" y="1792577"/>
                </a:lnTo>
                <a:lnTo>
                  <a:pt x="0" y="1792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3" name="Group 3"/>
          <p:cNvGrpSpPr/>
          <p:nvPr/>
        </p:nvGrpSpPr>
        <p:grpSpPr>
          <a:xfrm>
            <a:off x="9904361" y="6291586"/>
            <a:ext cx="7167158" cy="3146826"/>
            <a:chOff x="0" y="0"/>
            <a:chExt cx="1887646" cy="4880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87646" cy="488030"/>
            </a:xfrm>
            <a:custGeom>
              <a:avLst/>
              <a:gdLst/>
              <a:ahLst/>
              <a:cxnLst/>
              <a:rect l="l" t="t" r="r" b="b"/>
              <a:pathLst>
                <a:path w="1887646" h="488030">
                  <a:moveTo>
                    <a:pt x="55090" y="0"/>
                  </a:moveTo>
                  <a:lnTo>
                    <a:pt x="1832557" y="0"/>
                  </a:lnTo>
                  <a:cubicBezTo>
                    <a:pt x="1862982" y="0"/>
                    <a:pt x="1887646" y="24665"/>
                    <a:pt x="1887646" y="55090"/>
                  </a:cubicBezTo>
                  <a:lnTo>
                    <a:pt x="1887646" y="432940"/>
                  </a:lnTo>
                  <a:cubicBezTo>
                    <a:pt x="1887646" y="463366"/>
                    <a:pt x="1862982" y="488030"/>
                    <a:pt x="1832557" y="488030"/>
                  </a:cubicBezTo>
                  <a:lnTo>
                    <a:pt x="55090" y="488030"/>
                  </a:lnTo>
                  <a:cubicBezTo>
                    <a:pt x="24665" y="488030"/>
                    <a:pt x="0" y="463366"/>
                    <a:pt x="0" y="432940"/>
                  </a:cubicBezTo>
                  <a:lnTo>
                    <a:pt x="0" y="55090"/>
                  </a:lnTo>
                  <a:cubicBezTo>
                    <a:pt x="0" y="24665"/>
                    <a:pt x="24665" y="0"/>
                    <a:pt x="55090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87646" cy="526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2213" y="1321133"/>
            <a:ext cx="6753808" cy="7937167"/>
          </a:xfrm>
          <a:custGeom>
            <a:avLst/>
            <a:gdLst/>
            <a:ahLst/>
            <a:cxnLst/>
            <a:rect l="l" t="t" r="r" b="b"/>
            <a:pathLst>
              <a:path w="6753808" h="7937167">
                <a:moveTo>
                  <a:pt x="0" y="0"/>
                </a:moveTo>
                <a:lnTo>
                  <a:pt x="6753808" y="0"/>
                </a:lnTo>
                <a:lnTo>
                  <a:pt x="6753808" y="7937167"/>
                </a:lnTo>
                <a:lnTo>
                  <a:pt x="0" y="7937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 dirty="0"/>
          </a:p>
        </p:txBody>
      </p:sp>
      <p:sp>
        <p:nvSpPr>
          <p:cNvPr id="7" name="Freeform 7"/>
          <p:cNvSpPr/>
          <p:nvPr/>
        </p:nvSpPr>
        <p:spPr>
          <a:xfrm rot="1208805">
            <a:off x="5801460" y="1744645"/>
            <a:ext cx="1278098" cy="2203616"/>
          </a:xfrm>
          <a:custGeom>
            <a:avLst/>
            <a:gdLst/>
            <a:ahLst/>
            <a:cxnLst/>
            <a:rect l="l" t="t" r="r" b="b"/>
            <a:pathLst>
              <a:path w="1278098" h="2203616">
                <a:moveTo>
                  <a:pt x="0" y="0"/>
                </a:moveTo>
                <a:lnTo>
                  <a:pt x="1278098" y="0"/>
                </a:lnTo>
                <a:lnTo>
                  <a:pt x="1278098" y="2203617"/>
                </a:lnTo>
                <a:lnTo>
                  <a:pt x="0" y="2203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8" name="Freeform 8"/>
          <p:cNvSpPr/>
          <p:nvPr/>
        </p:nvSpPr>
        <p:spPr>
          <a:xfrm rot="-564797">
            <a:off x="1135540" y="1647793"/>
            <a:ext cx="795752" cy="1371987"/>
          </a:xfrm>
          <a:custGeom>
            <a:avLst/>
            <a:gdLst/>
            <a:ahLst/>
            <a:cxnLst/>
            <a:rect l="l" t="t" r="r" b="b"/>
            <a:pathLst>
              <a:path w="795752" h="1371987">
                <a:moveTo>
                  <a:pt x="0" y="0"/>
                </a:moveTo>
                <a:lnTo>
                  <a:pt x="795752" y="0"/>
                </a:lnTo>
                <a:lnTo>
                  <a:pt x="795752" y="1371987"/>
                </a:lnTo>
                <a:lnTo>
                  <a:pt x="0" y="13719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9" name="TextBox 9"/>
          <p:cNvSpPr txBox="1"/>
          <p:nvPr/>
        </p:nvSpPr>
        <p:spPr>
          <a:xfrm>
            <a:off x="7876643" y="3227121"/>
            <a:ext cx="9604330" cy="283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1"/>
              </a:lnSpc>
            </a:pPr>
            <a:r>
              <a:rPr lang="en-US" sz="7321" dirty="0">
                <a:solidFill>
                  <a:srgbClr val="3C2547"/>
                </a:solidFill>
                <a:latin typeface="More Sugar"/>
              </a:rPr>
              <a:t>PUSCULITA SMART: ECONOMISESTE INTELIGENT</a:t>
            </a:r>
          </a:p>
        </p:txBody>
      </p:sp>
      <p:sp>
        <p:nvSpPr>
          <p:cNvPr id="10" name="Freeform 10"/>
          <p:cNvSpPr/>
          <p:nvPr/>
        </p:nvSpPr>
        <p:spPr>
          <a:xfrm rot="-1463794">
            <a:off x="9812716" y="8523735"/>
            <a:ext cx="827616" cy="498074"/>
          </a:xfrm>
          <a:custGeom>
            <a:avLst/>
            <a:gdLst/>
            <a:ahLst/>
            <a:cxnLst/>
            <a:rect l="l" t="t" r="r" b="b"/>
            <a:pathLst>
              <a:path w="827616" h="498074">
                <a:moveTo>
                  <a:pt x="0" y="0"/>
                </a:moveTo>
                <a:lnTo>
                  <a:pt x="827615" y="0"/>
                </a:lnTo>
                <a:lnTo>
                  <a:pt x="827615" y="498074"/>
                </a:lnTo>
                <a:lnTo>
                  <a:pt x="0" y="498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11" name="Freeform 11"/>
          <p:cNvSpPr/>
          <p:nvPr/>
        </p:nvSpPr>
        <p:spPr>
          <a:xfrm rot="1396018">
            <a:off x="16417114" y="406683"/>
            <a:ext cx="1684372" cy="646378"/>
          </a:xfrm>
          <a:custGeom>
            <a:avLst/>
            <a:gdLst/>
            <a:ahLst/>
            <a:cxnLst/>
            <a:rect l="l" t="t" r="r" b="b"/>
            <a:pathLst>
              <a:path w="1684372" h="646378">
                <a:moveTo>
                  <a:pt x="0" y="0"/>
                </a:moveTo>
                <a:lnTo>
                  <a:pt x="1684372" y="0"/>
                </a:lnTo>
                <a:lnTo>
                  <a:pt x="1684372" y="646378"/>
                </a:lnTo>
                <a:lnTo>
                  <a:pt x="0" y="646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12" name="Freeform 12"/>
          <p:cNvSpPr/>
          <p:nvPr/>
        </p:nvSpPr>
        <p:spPr>
          <a:xfrm rot="9487376">
            <a:off x="16657711" y="8149356"/>
            <a:ext cx="827616" cy="498074"/>
          </a:xfrm>
          <a:custGeom>
            <a:avLst/>
            <a:gdLst/>
            <a:ahLst/>
            <a:cxnLst/>
            <a:rect l="l" t="t" r="r" b="b"/>
            <a:pathLst>
              <a:path w="827616" h="498074">
                <a:moveTo>
                  <a:pt x="0" y="0"/>
                </a:moveTo>
                <a:lnTo>
                  <a:pt x="827615" y="0"/>
                </a:lnTo>
                <a:lnTo>
                  <a:pt x="827615" y="498074"/>
                </a:lnTo>
                <a:lnTo>
                  <a:pt x="0" y="498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13" name="Freeform 13"/>
          <p:cNvSpPr/>
          <p:nvPr/>
        </p:nvSpPr>
        <p:spPr>
          <a:xfrm rot="-10586146">
            <a:off x="11288831" y="9497782"/>
            <a:ext cx="1933065" cy="741814"/>
          </a:xfrm>
          <a:custGeom>
            <a:avLst/>
            <a:gdLst/>
            <a:ahLst/>
            <a:cxnLst/>
            <a:rect l="l" t="t" r="r" b="b"/>
            <a:pathLst>
              <a:path w="1933065" h="741814">
                <a:moveTo>
                  <a:pt x="0" y="0"/>
                </a:moveTo>
                <a:lnTo>
                  <a:pt x="1933065" y="0"/>
                </a:lnTo>
                <a:lnTo>
                  <a:pt x="1933065" y="741814"/>
                </a:lnTo>
                <a:lnTo>
                  <a:pt x="0" y="741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14" name="Group 14"/>
          <p:cNvGrpSpPr/>
          <p:nvPr/>
        </p:nvGrpSpPr>
        <p:grpSpPr>
          <a:xfrm>
            <a:off x="732322" y="4847122"/>
            <a:ext cx="592757" cy="59275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29F02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83051" y="2672848"/>
            <a:ext cx="592757" cy="59275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29F02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991797" y="1965096"/>
            <a:ext cx="9068836" cy="61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620" dirty="0" err="1">
                <a:solidFill>
                  <a:srgbClr val="000000"/>
                </a:solidFill>
                <a:latin typeface="Canva Sans Bold"/>
              </a:rPr>
              <a:t>Universitatea</a:t>
            </a:r>
            <a:r>
              <a:rPr lang="en-US" sz="3620" dirty="0">
                <a:solidFill>
                  <a:srgbClr val="000000"/>
                </a:solidFill>
                <a:latin typeface="Canva Sans Bold"/>
              </a:rPr>
              <a:t>,,Dun</a:t>
            </a:r>
            <a:r>
              <a:rPr lang="ro-RO" sz="3620" dirty="0">
                <a:solidFill>
                  <a:srgbClr val="000000"/>
                </a:solidFill>
                <a:latin typeface="Canva Sans Bold"/>
              </a:rPr>
              <a:t>ă</a:t>
            </a:r>
            <a:r>
              <a:rPr lang="en-US" sz="3620" dirty="0">
                <a:solidFill>
                  <a:srgbClr val="000000"/>
                </a:solidFill>
                <a:latin typeface="Canva Sans Bold"/>
              </a:rPr>
              <a:t>rea de Jos” Gala</a:t>
            </a:r>
            <a:r>
              <a:rPr lang="ro-RO" sz="3620" dirty="0">
                <a:solidFill>
                  <a:srgbClr val="000000"/>
                </a:solidFill>
                <a:latin typeface="Canva Sans Bold"/>
              </a:rPr>
              <a:t>ţ</a:t>
            </a:r>
            <a:r>
              <a:rPr lang="en-US" sz="3620" dirty="0" err="1">
                <a:solidFill>
                  <a:srgbClr val="000000"/>
                </a:solidFill>
                <a:latin typeface="Canva Sans Bold"/>
              </a:rPr>
              <a:t>i</a:t>
            </a:r>
            <a:endParaRPr lang="en-US" sz="362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11413" y="6294474"/>
            <a:ext cx="6553054" cy="3663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DM Sans Bold"/>
              </a:rPr>
              <a:t>Proiect</a:t>
            </a:r>
            <a:r>
              <a:rPr lang="en-US" sz="3399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M Sans Bold"/>
              </a:rPr>
              <a:t>realizat</a:t>
            </a:r>
            <a:r>
              <a:rPr lang="en-US" sz="3399" dirty="0">
                <a:solidFill>
                  <a:srgbClr val="000000"/>
                </a:solidFill>
                <a:latin typeface="DM Sans Bold"/>
              </a:rPr>
              <a:t> de: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DM Sans"/>
              </a:rPr>
              <a:t>Andreea </a:t>
            </a:r>
            <a:r>
              <a:rPr lang="en-US" sz="3399" dirty="0" err="1">
                <a:solidFill>
                  <a:srgbClr val="000000"/>
                </a:solidFill>
                <a:latin typeface="DM Sans"/>
              </a:rPr>
              <a:t>Denisa</a:t>
            </a:r>
            <a:r>
              <a:rPr lang="en-US" sz="3399" dirty="0">
                <a:solidFill>
                  <a:srgbClr val="000000"/>
                </a:solidFill>
                <a:latin typeface="DM Sans"/>
              </a:rPr>
              <a:t> Radu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DM Sans"/>
              </a:rPr>
              <a:t>Alin </a:t>
            </a:r>
            <a:r>
              <a:rPr lang="en-US" sz="3399" dirty="0" err="1">
                <a:solidFill>
                  <a:srgbClr val="000000"/>
                </a:solidFill>
                <a:latin typeface="DM Sans"/>
              </a:rPr>
              <a:t>Ionu</a:t>
            </a:r>
            <a:r>
              <a:rPr lang="ro-RO" sz="3399">
                <a:solidFill>
                  <a:srgbClr val="000000"/>
                </a:solidFill>
                <a:latin typeface="DM Sans"/>
              </a:rPr>
              <a:t>ţ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M Sans"/>
              </a:rPr>
              <a:t>Cojan</a:t>
            </a:r>
            <a:endParaRPr lang="en-US" sz="3399" dirty="0">
              <a:solidFill>
                <a:srgbClr val="000000"/>
              </a:solidFill>
              <a:latin typeface="DM Sans"/>
            </a:endParaRPr>
          </a:p>
          <a:p>
            <a:pPr algn="ctr">
              <a:lnSpc>
                <a:spcPts val="4759"/>
              </a:lnSpc>
            </a:pPr>
            <a:r>
              <a:rPr lang="en-US" sz="3399" b="1" dirty="0" err="1">
                <a:solidFill>
                  <a:srgbClr val="000000"/>
                </a:solidFill>
                <a:latin typeface="DM Sans"/>
              </a:rPr>
              <a:t>Profesor</a:t>
            </a:r>
            <a:r>
              <a:rPr lang="en-US" sz="3399" b="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DM Sans"/>
              </a:rPr>
              <a:t>coordonator</a:t>
            </a:r>
            <a:r>
              <a:rPr lang="en-US" sz="3399" b="1" dirty="0">
                <a:solidFill>
                  <a:srgbClr val="000000"/>
                </a:solidFill>
                <a:latin typeface="DM Sans"/>
              </a:rPr>
              <a:t>: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DM Sans"/>
              </a:rPr>
              <a:t>Mihaela Andrei</a:t>
            </a:r>
          </a:p>
          <a:p>
            <a:pPr algn="ctr">
              <a:lnSpc>
                <a:spcPts val="4759"/>
              </a:lnSpc>
            </a:pPr>
            <a:endParaRPr lang="en-US" sz="3399" b="1" dirty="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53387" y="1949858"/>
            <a:ext cx="10805913" cy="2200942"/>
            <a:chOff x="0" y="0"/>
            <a:chExt cx="2846002" cy="5796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002" cy="579672"/>
            </a:xfrm>
            <a:custGeom>
              <a:avLst/>
              <a:gdLst/>
              <a:ahLst/>
              <a:cxnLst/>
              <a:rect l="l" t="t" r="r" b="b"/>
              <a:pathLst>
                <a:path w="2846002" h="579672">
                  <a:moveTo>
                    <a:pt x="36539" y="0"/>
                  </a:moveTo>
                  <a:lnTo>
                    <a:pt x="2809463" y="0"/>
                  </a:lnTo>
                  <a:cubicBezTo>
                    <a:pt x="2819154" y="0"/>
                    <a:pt x="2828448" y="3850"/>
                    <a:pt x="2835300" y="10702"/>
                  </a:cubicBezTo>
                  <a:cubicBezTo>
                    <a:pt x="2842152" y="17554"/>
                    <a:pt x="2846002" y="26848"/>
                    <a:pt x="2846002" y="36539"/>
                  </a:cubicBezTo>
                  <a:lnTo>
                    <a:pt x="2846002" y="543133"/>
                  </a:lnTo>
                  <a:cubicBezTo>
                    <a:pt x="2846002" y="552824"/>
                    <a:pt x="2842152" y="562118"/>
                    <a:pt x="2835300" y="568970"/>
                  </a:cubicBezTo>
                  <a:cubicBezTo>
                    <a:pt x="2828448" y="575822"/>
                    <a:pt x="2819154" y="579672"/>
                    <a:pt x="2809463" y="579672"/>
                  </a:cubicBezTo>
                  <a:lnTo>
                    <a:pt x="36539" y="579672"/>
                  </a:lnTo>
                  <a:cubicBezTo>
                    <a:pt x="26848" y="579672"/>
                    <a:pt x="17554" y="575822"/>
                    <a:pt x="10702" y="568970"/>
                  </a:cubicBezTo>
                  <a:cubicBezTo>
                    <a:pt x="3850" y="562118"/>
                    <a:pt x="0" y="552824"/>
                    <a:pt x="0" y="543133"/>
                  </a:cubicBezTo>
                  <a:lnTo>
                    <a:pt x="0" y="36539"/>
                  </a:lnTo>
                  <a:cubicBezTo>
                    <a:pt x="0" y="26848"/>
                    <a:pt x="3850" y="17554"/>
                    <a:pt x="10702" y="10702"/>
                  </a:cubicBezTo>
                  <a:cubicBezTo>
                    <a:pt x="17554" y="3850"/>
                    <a:pt x="26848" y="0"/>
                    <a:pt x="36539" y="0"/>
                  </a:cubicBezTo>
                  <a:close/>
                </a:path>
              </a:pathLst>
            </a:custGeom>
            <a:solidFill>
              <a:srgbClr val="F29F0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002" cy="61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53387" y="4605765"/>
            <a:ext cx="10805913" cy="3731377"/>
            <a:chOff x="0" y="0"/>
            <a:chExt cx="2846002" cy="9827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002" cy="982750"/>
            </a:xfrm>
            <a:custGeom>
              <a:avLst/>
              <a:gdLst/>
              <a:ahLst/>
              <a:cxnLst/>
              <a:rect l="l" t="t" r="r" b="b"/>
              <a:pathLst>
                <a:path w="2846002" h="982750">
                  <a:moveTo>
                    <a:pt x="36539" y="0"/>
                  </a:moveTo>
                  <a:lnTo>
                    <a:pt x="2809463" y="0"/>
                  </a:lnTo>
                  <a:cubicBezTo>
                    <a:pt x="2819154" y="0"/>
                    <a:pt x="2828448" y="3850"/>
                    <a:pt x="2835300" y="10702"/>
                  </a:cubicBezTo>
                  <a:cubicBezTo>
                    <a:pt x="2842152" y="17554"/>
                    <a:pt x="2846002" y="26848"/>
                    <a:pt x="2846002" y="36539"/>
                  </a:cubicBezTo>
                  <a:lnTo>
                    <a:pt x="2846002" y="946210"/>
                  </a:lnTo>
                  <a:cubicBezTo>
                    <a:pt x="2846002" y="955901"/>
                    <a:pt x="2842152" y="965195"/>
                    <a:pt x="2835300" y="972047"/>
                  </a:cubicBezTo>
                  <a:cubicBezTo>
                    <a:pt x="2828448" y="978900"/>
                    <a:pt x="2819154" y="982750"/>
                    <a:pt x="2809463" y="982750"/>
                  </a:cubicBezTo>
                  <a:lnTo>
                    <a:pt x="36539" y="982750"/>
                  </a:lnTo>
                  <a:cubicBezTo>
                    <a:pt x="26848" y="982750"/>
                    <a:pt x="17554" y="978900"/>
                    <a:pt x="10702" y="972047"/>
                  </a:cubicBezTo>
                  <a:cubicBezTo>
                    <a:pt x="3850" y="965195"/>
                    <a:pt x="0" y="955901"/>
                    <a:pt x="0" y="946210"/>
                  </a:cubicBezTo>
                  <a:lnTo>
                    <a:pt x="0" y="36539"/>
                  </a:lnTo>
                  <a:cubicBezTo>
                    <a:pt x="0" y="26848"/>
                    <a:pt x="3850" y="17554"/>
                    <a:pt x="10702" y="10702"/>
                  </a:cubicBezTo>
                  <a:cubicBezTo>
                    <a:pt x="17554" y="3850"/>
                    <a:pt x="26848" y="0"/>
                    <a:pt x="36539" y="0"/>
                  </a:cubicBezTo>
                  <a:close/>
                </a:path>
              </a:pathLst>
            </a:custGeom>
            <a:solidFill>
              <a:srgbClr val="F8E7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002" cy="1020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569631" y="1949858"/>
            <a:ext cx="6458653" cy="14096267"/>
          </a:xfrm>
          <a:custGeom>
            <a:avLst/>
            <a:gdLst/>
            <a:ahLst/>
            <a:cxnLst/>
            <a:rect l="l" t="t" r="r" b="b"/>
            <a:pathLst>
              <a:path w="6458653" h="14096267">
                <a:moveTo>
                  <a:pt x="6458654" y="0"/>
                </a:moveTo>
                <a:lnTo>
                  <a:pt x="0" y="0"/>
                </a:lnTo>
                <a:lnTo>
                  <a:pt x="0" y="14096268"/>
                </a:lnTo>
                <a:lnTo>
                  <a:pt x="6458654" y="14096268"/>
                </a:lnTo>
                <a:lnTo>
                  <a:pt x="64586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9" name="Freeform 9"/>
          <p:cNvSpPr/>
          <p:nvPr/>
        </p:nvSpPr>
        <p:spPr>
          <a:xfrm rot="-10509991">
            <a:off x="14121670" y="9367265"/>
            <a:ext cx="2628966" cy="1008866"/>
          </a:xfrm>
          <a:custGeom>
            <a:avLst/>
            <a:gdLst/>
            <a:ahLst/>
            <a:cxnLst/>
            <a:rect l="l" t="t" r="r" b="b"/>
            <a:pathLst>
              <a:path w="2628966" h="1008866">
                <a:moveTo>
                  <a:pt x="0" y="0"/>
                </a:moveTo>
                <a:lnTo>
                  <a:pt x="2628965" y="0"/>
                </a:lnTo>
                <a:lnTo>
                  <a:pt x="2628965" y="1008865"/>
                </a:lnTo>
                <a:lnTo>
                  <a:pt x="0" y="100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10" name="Group 10"/>
          <p:cNvGrpSpPr/>
          <p:nvPr/>
        </p:nvGrpSpPr>
        <p:grpSpPr>
          <a:xfrm>
            <a:off x="4981432" y="1505642"/>
            <a:ext cx="740595" cy="74059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C2547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938477" y="7685891"/>
            <a:ext cx="1029821" cy="102982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32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527154" y="-1204734"/>
            <a:ext cx="3647050" cy="364705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A698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2346669">
            <a:off x="9567817" y="8955826"/>
            <a:ext cx="1005202" cy="604949"/>
          </a:xfrm>
          <a:custGeom>
            <a:avLst/>
            <a:gdLst/>
            <a:ahLst/>
            <a:cxnLst/>
            <a:rect l="l" t="t" r="r" b="b"/>
            <a:pathLst>
              <a:path w="1005202" h="604949">
                <a:moveTo>
                  <a:pt x="0" y="0"/>
                </a:moveTo>
                <a:lnTo>
                  <a:pt x="1005202" y="0"/>
                </a:lnTo>
                <a:lnTo>
                  <a:pt x="1005202" y="604948"/>
                </a:lnTo>
                <a:lnTo>
                  <a:pt x="0" y="604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0" name="Freeform 20"/>
          <p:cNvSpPr/>
          <p:nvPr/>
        </p:nvSpPr>
        <p:spPr>
          <a:xfrm rot="-1007902">
            <a:off x="16839946" y="5420793"/>
            <a:ext cx="1005202" cy="604949"/>
          </a:xfrm>
          <a:custGeom>
            <a:avLst/>
            <a:gdLst/>
            <a:ahLst/>
            <a:cxnLst/>
            <a:rect l="l" t="t" r="r" b="b"/>
            <a:pathLst>
              <a:path w="1005202" h="604949">
                <a:moveTo>
                  <a:pt x="0" y="0"/>
                </a:moveTo>
                <a:lnTo>
                  <a:pt x="1005202" y="0"/>
                </a:lnTo>
                <a:lnTo>
                  <a:pt x="1005202" y="604949"/>
                </a:lnTo>
                <a:lnTo>
                  <a:pt x="0" y="604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21" name="Group 21"/>
          <p:cNvGrpSpPr/>
          <p:nvPr/>
        </p:nvGrpSpPr>
        <p:grpSpPr>
          <a:xfrm>
            <a:off x="12847512" y="-411029"/>
            <a:ext cx="1439729" cy="143972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848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388838" y="2372921"/>
            <a:ext cx="501896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Yeseva One"/>
              </a:rPr>
              <a:t>Provocări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35372" y="5074726"/>
            <a:ext cx="9239695" cy="162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13" lvl="1" indent="-284756" algn="just">
              <a:lnSpc>
                <a:spcPts val="3165"/>
              </a:lnSpc>
              <a:buFont typeface="Arial"/>
              <a:buChar char="•"/>
            </a:pPr>
            <a:r>
              <a:rPr lang="en-US" sz="2637" dirty="0">
                <a:solidFill>
                  <a:srgbClr val="000000"/>
                </a:solidFill>
                <a:latin typeface="Comic Sans"/>
              </a:rPr>
              <a:t>In 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timp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ce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utilizam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senzorii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,2 din 4 s-au 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defectat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:(</a:t>
            </a:r>
          </a:p>
          <a:p>
            <a:pPr marL="569513" lvl="1" indent="-284756" algn="just">
              <a:lnSpc>
                <a:spcPts val="3165"/>
              </a:lnSpc>
              <a:buFont typeface="Arial"/>
              <a:buChar char="•"/>
            </a:pP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Conectarea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aplica</a:t>
            </a:r>
            <a:r>
              <a:rPr lang="ro-RO" sz="2637" dirty="0">
                <a:solidFill>
                  <a:srgbClr val="000000"/>
                </a:solidFill>
                <a:latin typeface="Comic Sans"/>
              </a:rPr>
              <a:t>ţ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iei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la 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arduino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</a:t>
            </a:r>
            <a:r>
              <a:rPr lang="ro-RO" sz="2637" dirty="0">
                <a:solidFill>
                  <a:srgbClr val="000000"/>
                </a:solidFill>
                <a:latin typeface="Comic Sans"/>
              </a:rPr>
              <a:t>ş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i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extrageraea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ei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</a:t>
            </a:r>
          </a:p>
          <a:p>
            <a:pPr marL="569513" lvl="1" indent="-284756" algn="just">
              <a:lnSpc>
                <a:spcPts val="3165"/>
              </a:lnSpc>
              <a:buFont typeface="Arial"/>
              <a:buChar char="•"/>
            </a:pPr>
            <a:r>
              <a:rPr lang="en-US" sz="2637" dirty="0">
                <a:solidFill>
                  <a:srgbClr val="000000"/>
                </a:solidFill>
                <a:latin typeface="Comic Sans"/>
              </a:rPr>
              <a:t>Inc</a:t>
            </a:r>
            <a:r>
              <a:rPr lang="ro-RO" sz="2637" dirty="0">
                <a:solidFill>
                  <a:srgbClr val="000000"/>
                </a:solidFill>
                <a:latin typeface="Comic Sans"/>
              </a:rPr>
              <a:t>ă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rcarea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 BOOT-LOADER la Arduino Nano</a:t>
            </a:r>
          </a:p>
          <a:p>
            <a:pPr marL="569513" lvl="1" indent="-284756" algn="just">
              <a:lnSpc>
                <a:spcPts val="3165"/>
              </a:lnSpc>
              <a:buFont typeface="Arial"/>
              <a:buChar char="•"/>
            </a:pP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Construirea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pusculi</a:t>
            </a:r>
            <a:r>
              <a:rPr lang="ro-RO" sz="2637" dirty="0">
                <a:solidFill>
                  <a:srgbClr val="000000"/>
                </a:solidFill>
                <a:latin typeface="Comic Sans"/>
              </a:rPr>
              <a:t>ţ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ei</a:t>
            </a:r>
            <a:r>
              <a:rPr lang="en-US" sz="2637" dirty="0">
                <a:solidFill>
                  <a:srgbClr val="000000"/>
                </a:solidFill>
                <a:latin typeface="Comic Sans"/>
              </a:rPr>
              <a:t> din </a:t>
            </a:r>
            <a:r>
              <a:rPr lang="en-US" sz="2637" dirty="0" err="1">
                <a:solidFill>
                  <a:srgbClr val="000000"/>
                </a:solidFill>
                <a:latin typeface="Comic Sans"/>
              </a:rPr>
              <a:t>cartoane</a:t>
            </a:r>
            <a:endParaRPr lang="en-US" sz="2637" dirty="0">
              <a:solidFill>
                <a:srgbClr val="000000"/>
              </a:solidFill>
              <a:latin typeface="Comic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407" y="7330030"/>
            <a:ext cx="22876813" cy="5384444"/>
            <a:chOff x="0" y="0"/>
            <a:chExt cx="3871671" cy="911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1671" cy="911263"/>
            </a:xfrm>
            <a:custGeom>
              <a:avLst/>
              <a:gdLst/>
              <a:ahLst/>
              <a:cxnLst/>
              <a:rect l="l" t="t" r="r" b="b"/>
              <a:pathLst>
                <a:path w="3871671" h="911263">
                  <a:moveTo>
                    <a:pt x="1935835" y="0"/>
                  </a:moveTo>
                  <a:cubicBezTo>
                    <a:pt x="866703" y="0"/>
                    <a:pt x="0" y="203993"/>
                    <a:pt x="0" y="455631"/>
                  </a:cubicBezTo>
                  <a:cubicBezTo>
                    <a:pt x="0" y="707270"/>
                    <a:pt x="866703" y="911263"/>
                    <a:pt x="1935835" y="911263"/>
                  </a:cubicBezTo>
                  <a:cubicBezTo>
                    <a:pt x="3004968" y="911263"/>
                    <a:pt x="3871671" y="707270"/>
                    <a:pt x="3871671" y="455631"/>
                  </a:cubicBezTo>
                  <a:cubicBezTo>
                    <a:pt x="3871671" y="203993"/>
                    <a:pt x="3004968" y="0"/>
                    <a:pt x="1935835" y="0"/>
                  </a:cubicBezTo>
                  <a:close/>
                </a:path>
              </a:pathLst>
            </a:custGeom>
            <a:solidFill>
              <a:srgbClr val="5BA698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62969" y="47331"/>
              <a:ext cx="3145732" cy="77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35754" y="4745655"/>
            <a:ext cx="5965700" cy="5168749"/>
            <a:chOff x="0" y="0"/>
            <a:chExt cx="1571213" cy="13613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1213" cy="1361317"/>
            </a:xfrm>
            <a:custGeom>
              <a:avLst/>
              <a:gdLst/>
              <a:ahLst/>
              <a:cxnLst/>
              <a:rect l="l" t="t" r="r" b="b"/>
              <a:pathLst>
                <a:path w="1571213" h="1361317">
                  <a:moveTo>
                    <a:pt x="66185" y="0"/>
                  </a:moveTo>
                  <a:lnTo>
                    <a:pt x="1505028" y="0"/>
                  </a:lnTo>
                  <a:cubicBezTo>
                    <a:pt x="1541581" y="0"/>
                    <a:pt x="1571213" y="29632"/>
                    <a:pt x="1571213" y="66185"/>
                  </a:cubicBezTo>
                  <a:lnTo>
                    <a:pt x="1571213" y="1295132"/>
                  </a:lnTo>
                  <a:cubicBezTo>
                    <a:pt x="1571213" y="1312685"/>
                    <a:pt x="1564240" y="1329520"/>
                    <a:pt x="1551828" y="1341932"/>
                  </a:cubicBezTo>
                  <a:cubicBezTo>
                    <a:pt x="1539416" y="1354344"/>
                    <a:pt x="1522582" y="1361317"/>
                    <a:pt x="1505028" y="1361317"/>
                  </a:cubicBezTo>
                  <a:lnTo>
                    <a:pt x="66185" y="1361317"/>
                  </a:lnTo>
                  <a:cubicBezTo>
                    <a:pt x="29632" y="1361317"/>
                    <a:pt x="0" y="1331685"/>
                    <a:pt x="0" y="1295132"/>
                  </a:cubicBezTo>
                  <a:lnTo>
                    <a:pt x="0" y="66185"/>
                  </a:lnTo>
                  <a:cubicBezTo>
                    <a:pt x="0" y="48631"/>
                    <a:pt x="6973" y="31797"/>
                    <a:pt x="19385" y="19385"/>
                  </a:cubicBezTo>
                  <a:cubicBezTo>
                    <a:pt x="31797" y="6973"/>
                    <a:pt x="48631" y="0"/>
                    <a:pt x="66185" y="0"/>
                  </a:cubicBezTo>
                  <a:close/>
                </a:path>
              </a:pathLst>
            </a:custGeom>
            <a:solidFill>
              <a:srgbClr val="EBD5C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1213" cy="1399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807887" y="5172075"/>
            <a:ext cx="5993567" cy="408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Quicksand Bold"/>
              </a:rPr>
              <a:t>Vom îmbunătăți senzorii</a:t>
            </a:r>
            <a:r>
              <a:rPr lang="en-US" sz="2499">
                <a:solidFill>
                  <a:srgbClr val="000000"/>
                </a:solidFill>
                <a:latin typeface="Quicksand"/>
              </a:rPr>
              <a:t> pentru a asigura o detectare mai precisă a monedelor.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Quicksand Bold"/>
              </a:rPr>
              <a:t>Vom actualiza aspectul dispozitivului</a:t>
            </a:r>
            <a:r>
              <a:rPr lang="en-US" sz="2499">
                <a:solidFill>
                  <a:srgbClr val="000000"/>
                </a:solidFill>
                <a:latin typeface="Quicksand"/>
              </a:rPr>
              <a:t> pentru a oferi un design mai atractiv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Quicksand"/>
              </a:rPr>
              <a:t>Vom introduce un</a:t>
            </a:r>
            <a:r>
              <a:rPr lang="en-US" sz="2499">
                <a:solidFill>
                  <a:srgbClr val="000000"/>
                </a:solidFill>
                <a:latin typeface="Quicksand Bold"/>
              </a:rPr>
              <a:t> card SD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Quicksand"/>
              </a:rPr>
              <a:t>Vom implementa o</a:t>
            </a:r>
            <a:r>
              <a:rPr lang="en-US" sz="2499">
                <a:solidFill>
                  <a:srgbClr val="000000"/>
                </a:solidFill>
                <a:latin typeface="Quicksand Bold"/>
              </a:rPr>
              <a:t> funcție de oprire automată </a:t>
            </a:r>
            <a:r>
              <a:rPr lang="en-US" sz="2499">
                <a:solidFill>
                  <a:srgbClr val="000000"/>
                </a:solidFill>
                <a:latin typeface="Quicksand"/>
              </a:rPr>
              <a:t>a dispozitivului atunci când nu mai este detectată mișcare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835754" y="3303241"/>
            <a:ext cx="5965700" cy="1620797"/>
            <a:chOff x="0" y="0"/>
            <a:chExt cx="1571213" cy="4268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1213" cy="426877"/>
            </a:xfrm>
            <a:custGeom>
              <a:avLst/>
              <a:gdLst/>
              <a:ahLst/>
              <a:cxnLst/>
              <a:rect l="l" t="t" r="r" b="b"/>
              <a:pathLst>
                <a:path w="1571213" h="426877">
                  <a:moveTo>
                    <a:pt x="66185" y="0"/>
                  </a:moveTo>
                  <a:lnTo>
                    <a:pt x="1505028" y="0"/>
                  </a:lnTo>
                  <a:cubicBezTo>
                    <a:pt x="1541581" y="0"/>
                    <a:pt x="1571213" y="29632"/>
                    <a:pt x="1571213" y="66185"/>
                  </a:cubicBezTo>
                  <a:lnTo>
                    <a:pt x="1571213" y="360692"/>
                  </a:lnTo>
                  <a:cubicBezTo>
                    <a:pt x="1571213" y="378245"/>
                    <a:pt x="1564240" y="395079"/>
                    <a:pt x="1551828" y="407492"/>
                  </a:cubicBezTo>
                  <a:cubicBezTo>
                    <a:pt x="1539416" y="419904"/>
                    <a:pt x="1522582" y="426877"/>
                    <a:pt x="1505028" y="426877"/>
                  </a:cubicBezTo>
                  <a:lnTo>
                    <a:pt x="66185" y="426877"/>
                  </a:lnTo>
                  <a:cubicBezTo>
                    <a:pt x="29632" y="426877"/>
                    <a:pt x="0" y="397245"/>
                    <a:pt x="0" y="360692"/>
                  </a:cubicBezTo>
                  <a:lnTo>
                    <a:pt x="0" y="66185"/>
                  </a:lnTo>
                  <a:cubicBezTo>
                    <a:pt x="0" y="48631"/>
                    <a:pt x="6973" y="31797"/>
                    <a:pt x="19385" y="19385"/>
                  </a:cubicBezTo>
                  <a:cubicBezTo>
                    <a:pt x="31797" y="6973"/>
                    <a:pt x="48631" y="0"/>
                    <a:pt x="66185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71213" cy="464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753474" y="3851702"/>
            <a:ext cx="423432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Quicksand Bold"/>
              </a:rPr>
              <a:t>HARDWARE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434512" y="4686618"/>
            <a:ext cx="5965700" cy="5168749"/>
            <a:chOff x="0" y="0"/>
            <a:chExt cx="1571213" cy="13613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71213" cy="1361317"/>
            </a:xfrm>
            <a:custGeom>
              <a:avLst/>
              <a:gdLst/>
              <a:ahLst/>
              <a:cxnLst/>
              <a:rect l="l" t="t" r="r" b="b"/>
              <a:pathLst>
                <a:path w="1571213" h="1361317">
                  <a:moveTo>
                    <a:pt x="66185" y="0"/>
                  </a:moveTo>
                  <a:lnTo>
                    <a:pt x="1505028" y="0"/>
                  </a:lnTo>
                  <a:cubicBezTo>
                    <a:pt x="1541581" y="0"/>
                    <a:pt x="1571213" y="29632"/>
                    <a:pt x="1571213" y="66185"/>
                  </a:cubicBezTo>
                  <a:lnTo>
                    <a:pt x="1571213" y="1295132"/>
                  </a:lnTo>
                  <a:cubicBezTo>
                    <a:pt x="1571213" y="1312685"/>
                    <a:pt x="1564240" y="1329520"/>
                    <a:pt x="1551828" y="1341932"/>
                  </a:cubicBezTo>
                  <a:cubicBezTo>
                    <a:pt x="1539416" y="1354344"/>
                    <a:pt x="1522582" y="1361317"/>
                    <a:pt x="1505028" y="1361317"/>
                  </a:cubicBezTo>
                  <a:lnTo>
                    <a:pt x="66185" y="1361317"/>
                  </a:lnTo>
                  <a:cubicBezTo>
                    <a:pt x="29632" y="1361317"/>
                    <a:pt x="0" y="1331685"/>
                    <a:pt x="0" y="1295132"/>
                  </a:cubicBezTo>
                  <a:lnTo>
                    <a:pt x="0" y="66185"/>
                  </a:lnTo>
                  <a:cubicBezTo>
                    <a:pt x="0" y="48631"/>
                    <a:pt x="6973" y="31797"/>
                    <a:pt x="19385" y="19385"/>
                  </a:cubicBezTo>
                  <a:cubicBezTo>
                    <a:pt x="31797" y="6973"/>
                    <a:pt x="48631" y="0"/>
                    <a:pt x="66185" y="0"/>
                  </a:cubicBezTo>
                  <a:close/>
                </a:path>
              </a:pathLst>
            </a:custGeom>
            <a:solidFill>
              <a:srgbClr val="EBD5C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71213" cy="1399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434512" y="5172075"/>
            <a:ext cx="5883521" cy="445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Quicksand"/>
              </a:rPr>
              <a:t>Vom permite fiecărui utilizator să aibă</a:t>
            </a:r>
            <a:r>
              <a:rPr lang="en-US" sz="2499">
                <a:solidFill>
                  <a:srgbClr val="000000"/>
                </a:solidFill>
                <a:latin typeface="Quicksand Bold"/>
              </a:rPr>
              <a:t> propriul cont pe aplicație</a:t>
            </a:r>
            <a:r>
              <a:rPr lang="en-US" sz="2499">
                <a:solidFill>
                  <a:srgbClr val="000000"/>
                </a:solidFill>
                <a:latin typeface="Quicksand"/>
              </a:rPr>
              <a:t>, cu evidența numărului de monede adunate.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Quicksand"/>
              </a:rPr>
              <a:t>Vom adăuga </a:t>
            </a:r>
            <a:r>
              <a:rPr lang="en-US" sz="2499">
                <a:solidFill>
                  <a:srgbClr val="000000"/>
                </a:solidFill>
                <a:latin typeface="Quicksand Bold"/>
              </a:rPr>
              <a:t>notificări</a:t>
            </a:r>
            <a:r>
              <a:rPr lang="en-US" sz="2499">
                <a:solidFill>
                  <a:srgbClr val="000000"/>
                </a:solidFill>
                <a:latin typeface="Quicksand"/>
              </a:rPr>
              <a:t> pentru utilizatori atunci când ating obiectivele de economisire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Quicksand"/>
              </a:rPr>
              <a:t>Vom implementa</a:t>
            </a:r>
            <a:r>
              <a:rPr lang="en-US" sz="2499">
                <a:solidFill>
                  <a:srgbClr val="000000"/>
                </a:solidFill>
                <a:latin typeface="Quicksand Bold"/>
              </a:rPr>
              <a:t> funcționalități avansate de analiză și raportare a datelor</a:t>
            </a:r>
            <a:r>
              <a:rPr lang="en-US" sz="2499">
                <a:solidFill>
                  <a:srgbClr val="000000"/>
                </a:solidFill>
                <a:latin typeface="Quicksand"/>
              </a:rPr>
              <a:t> pentru a oferi utilizatorilor o mai bună înțelegere a economiilor lor.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434512" y="3241449"/>
            <a:ext cx="5965700" cy="1620797"/>
            <a:chOff x="0" y="0"/>
            <a:chExt cx="1571213" cy="4268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71213" cy="426877"/>
            </a:xfrm>
            <a:custGeom>
              <a:avLst/>
              <a:gdLst/>
              <a:ahLst/>
              <a:cxnLst/>
              <a:rect l="l" t="t" r="r" b="b"/>
              <a:pathLst>
                <a:path w="1571213" h="426877">
                  <a:moveTo>
                    <a:pt x="66185" y="0"/>
                  </a:moveTo>
                  <a:lnTo>
                    <a:pt x="1505028" y="0"/>
                  </a:lnTo>
                  <a:cubicBezTo>
                    <a:pt x="1541581" y="0"/>
                    <a:pt x="1571213" y="29632"/>
                    <a:pt x="1571213" y="66185"/>
                  </a:cubicBezTo>
                  <a:lnTo>
                    <a:pt x="1571213" y="360692"/>
                  </a:lnTo>
                  <a:cubicBezTo>
                    <a:pt x="1571213" y="378245"/>
                    <a:pt x="1564240" y="395079"/>
                    <a:pt x="1551828" y="407492"/>
                  </a:cubicBezTo>
                  <a:cubicBezTo>
                    <a:pt x="1539416" y="419904"/>
                    <a:pt x="1522582" y="426877"/>
                    <a:pt x="1505028" y="426877"/>
                  </a:cubicBezTo>
                  <a:lnTo>
                    <a:pt x="66185" y="426877"/>
                  </a:lnTo>
                  <a:cubicBezTo>
                    <a:pt x="29632" y="426877"/>
                    <a:pt x="0" y="397245"/>
                    <a:pt x="0" y="360692"/>
                  </a:cubicBezTo>
                  <a:lnTo>
                    <a:pt x="0" y="66185"/>
                  </a:lnTo>
                  <a:cubicBezTo>
                    <a:pt x="0" y="48631"/>
                    <a:pt x="6973" y="31797"/>
                    <a:pt x="19385" y="19385"/>
                  </a:cubicBezTo>
                  <a:cubicBezTo>
                    <a:pt x="31797" y="6973"/>
                    <a:pt x="48631" y="0"/>
                    <a:pt x="66185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71213" cy="464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071456" y="3702096"/>
            <a:ext cx="469181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Quicksand Bold"/>
              </a:rPr>
              <a:t>SOFTWARE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68179" y="2092099"/>
            <a:ext cx="14897024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3C2547"/>
                </a:solidFill>
                <a:latin typeface="League Spartan"/>
              </a:rPr>
              <a:t>Îmbunătățiri Viitoare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700" y="1437229"/>
            <a:ext cx="588195" cy="5881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C2547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65667" y="5388955"/>
            <a:ext cx="1029821" cy="102982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9F02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320475" y="-2380711"/>
            <a:ext cx="3647050" cy="364705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848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-1007902">
            <a:off x="16089911" y="6116301"/>
            <a:ext cx="1005202" cy="604949"/>
          </a:xfrm>
          <a:custGeom>
            <a:avLst/>
            <a:gdLst/>
            <a:ahLst/>
            <a:cxnLst/>
            <a:rect l="l" t="t" r="r" b="b"/>
            <a:pathLst>
              <a:path w="1005202" h="604949">
                <a:moveTo>
                  <a:pt x="0" y="0"/>
                </a:moveTo>
                <a:lnTo>
                  <a:pt x="1005202" y="0"/>
                </a:lnTo>
                <a:lnTo>
                  <a:pt x="1005202" y="604949"/>
                </a:lnTo>
                <a:lnTo>
                  <a:pt x="0" y="604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32" name="Group 32"/>
          <p:cNvGrpSpPr/>
          <p:nvPr/>
        </p:nvGrpSpPr>
        <p:grpSpPr>
          <a:xfrm>
            <a:off x="16744390" y="1216416"/>
            <a:ext cx="1029821" cy="102982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9F02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 rot="2282926">
            <a:off x="1775103" y="3263202"/>
            <a:ext cx="1005202" cy="604949"/>
          </a:xfrm>
          <a:custGeom>
            <a:avLst/>
            <a:gdLst/>
            <a:ahLst/>
            <a:cxnLst/>
            <a:rect l="l" t="t" r="r" b="b"/>
            <a:pathLst>
              <a:path w="1005202" h="604949">
                <a:moveTo>
                  <a:pt x="0" y="0"/>
                </a:moveTo>
                <a:lnTo>
                  <a:pt x="1005202" y="0"/>
                </a:lnTo>
                <a:lnTo>
                  <a:pt x="1005202" y="604948"/>
                </a:lnTo>
                <a:lnTo>
                  <a:pt x="0" y="60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36" name="Group 36"/>
          <p:cNvGrpSpPr/>
          <p:nvPr/>
        </p:nvGrpSpPr>
        <p:grpSpPr>
          <a:xfrm>
            <a:off x="16965203" y="3565676"/>
            <a:ext cx="588195" cy="588195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C2547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07979" y="5184878"/>
            <a:ext cx="488730" cy="488730"/>
          </a:xfrm>
          <a:custGeom>
            <a:avLst/>
            <a:gdLst/>
            <a:ahLst/>
            <a:cxnLst/>
            <a:rect l="l" t="t" r="r" b="b"/>
            <a:pathLst>
              <a:path w="488730" h="488730">
                <a:moveTo>
                  <a:pt x="0" y="0"/>
                </a:moveTo>
                <a:lnTo>
                  <a:pt x="488730" y="0"/>
                </a:lnTo>
                <a:lnTo>
                  <a:pt x="488730" y="488729"/>
                </a:lnTo>
                <a:lnTo>
                  <a:pt x="0" y="48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ro-RO"/>
          </a:p>
        </p:txBody>
      </p:sp>
      <p:grpSp>
        <p:nvGrpSpPr>
          <p:cNvPr id="3" name="Group 3"/>
          <p:cNvGrpSpPr/>
          <p:nvPr/>
        </p:nvGrpSpPr>
        <p:grpSpPr>
          <a:xfrm>
            <a:off x="-1937813" y="-2423296"/>
            <a:ext cx="7828500" cy="78285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E7D7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111950">
            <a:off x="16723456" y="5547545"/>
            <a:ext cx="1071688" cy="644961"/>
          </a:xfrm>
          <a:custGeom>
            <a:avLst/>
            <a:gdLst/>
            <a:ahLst/>
            <a:cxnLst/>
            <a:rect l="l" t="t" r="r" b="b"/>
            <a:pathLst>
              <a:path w="1071688" h="644961">
                <a:moveTo>
                  <a:pt x="0" y="0"/>
                </a:moveTo>
                <a:lnTo>
                  <a:pt x="1071688" y="0"/>
                </a:lnTo>
                <a:lnTo>
                  <a:pt x="1071688" y="644961"/>
                </a:lnTo>
                <a:lnTo>
                  <a:pt x="0" y="644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7" name="Freeform 7"/>
          <p:cNvSpPr/>
          <p:nvPr/>
        </p:nvSpPr>
        <p:spPr>
          <a:xfrm>
            <a:off x="644711" y="7486590"/>
            <a:ext cx="8499289" cy="1792577"/>
          </a:xfrm>
          <a:custGeom>
            <a:avLst/>
            <a:gdLst/>
            <a:ahLst/>
            <a:cxnLst/>
            <a:rect l="l" t="t" r="r" b="b"/>
            <a:pathLst>
              <a:path w="8499289" h="1792577">
                <a:moveTo>
                  <a:pt x="0" y="0"/>
                </a:moveTo>
                <a:lnTo>
                  <a:pt x="8499289" y="0"/>
                </a:lnTo>
                <a:lnTo>
                  <a:pt x="8499289" y="1792577"/>
                </a:lnTo>
                <a:lnTo>
                  <a:pt x="0" y="1792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8" name="Freeform 8"/>
          <p:cNvSpPr/>
          <p:nvPr/>
        </p:nvSpPr>
        <p:spPr>
          <a:xfrm rot="-10697281">
            <a:off x="14515931" y="9516476"/>
            <a:ext cx="1933065" cy="741814"/>
          </a:xfrm>
          <a:custGeom>
            <a:avLst/>
            <a:gdLst/>
            <a:ahLst/>
            <a:cxnLst/>
            <a:rect l="l" t="t" r="r" b="b"/>
            <a:pathLst>
              <a:path w="1933065" h="741814">
                <a:moveTo>
                  <a:pt x="0" y="0"/>
                </a:moveTo>
                <a:lnTo>
                  <a:pt x="1933065" y="0"/>
                </a:lnTo>
                <a:lnTo>
                  <a:pt x="1933065" y="741814"/>
                </a:lnTo>
                <a:lnTo>
                  <a:pt x="0" y="7418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9" name="Group 9"/>
          <p:cNvGrpSpPr/>
          <p:nvPr/>
        </p:nvGrpSpPr>
        <p:grpSpPr>
          <a:xfrm>
            <a:off x="15749596" y="673675"/>
            <a:ext cx="710050" cy="7100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BA698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68868" y="1046254"/>
            <a:ext cx="6571167" cy="8308372"/>
          </a:xfrm>
          <a:custGeom>
            <a:avLst/>
            <a:gdLst/>
            <a:ahLst/>
            <a:cxnLst/>
            <a:rect l="l" t="t" r="r" b="b"/>
            <a:pathLst>
              <a:path w="6571167" h="8308372">
                <a:moveTo>
                  <a:pt x="0" y="0"/>
                </a:moveTo>
                <a:lnTo>
                  <a:pt x="6571167" y="0"/>
                </a:lnTo>
                <a:lnTo>
                  <a:pt x="6571167" y="8308372"/>
                </a:lnTo>
                <a:lnTo>
                  <a:pt x="0" y="83083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13" name="Freeform 13"/>
          <p:cNvSpPr/>
          <p:nvPr/>
        </p:nvSpPr>
        <p:spPr>
          <a:xfrm rot="586600">
            <a:off x="6103645" y="2188346"/>
            <a:ext cx="846058" cy="1458721"/>
          </a:xfrm>
          <a:custGeom>
            <a:avLst/>
            <a:gdLst/>
            <a:ahLst/>
            <a:cxnLst/>
            <a:rect l="l" t="t" r="r" b="b"/>
            <a:pathLst>
              <a:path w="846058" h="1458721">
                <a:moveTo>
                  <a:pt x="0" y="0"/>
                </a:moveTo>
                <a:lnTo>
                  <a:pt x="846058" y="0"/>
                </a:lnTo>
                <a:lnTo>
                  <a:pt x="846058" y="1458721"/>
                </a:lnTo>
                <a:lnTo>
                  <a:pt x="0" y="14587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14" name="Group 14"/>
          <p:cNvGrpSpPr/>
          <p:nvPr/>
        </p:nvGrpSpPr>
        <p:grpSpPr>
          <a:xfrm>
            <a:off x="7540035" y="3708308"/>
            <a:ext cx="525252" cy="5252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BA698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03448" y="6442413"/>
            <a:ext cx="525252" cy="52525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BA698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307979" y="1662404"/>
            <a:ext cx="6702761" cy="616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>
                <a:solidFill>
                  <a:srgbClr val="3C2547"/>
                </a:solidFill>
                <a:latin typeface="Abril Fatface"/>
              </a:rPr>
              <a:t>Va mulţumim pentru atenţia acordata!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72480" y="1054382"/>
            <a:ext cx="7828500" cy="78285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E7D7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86600">
            <a:off x="10191907" y="801736"/>
            <a:ext cx="695470" cy="1199086"/>
          </a:xfrm>
          <a:custGeom>
            <a:avLst/>
            <a:gdLst/>
            <a:ahLst/>
            <a:cxnLst/>
            <a:rect l="l" t="t" r="r" b="b"/>
            <a:pathLst>
              <a:path w="695470" h="1199086">
                <a:moveTo>
                  <a:pt x="0" y="0"/>
                </a:moveTo>
                <a:lnTo>
                  <a:pt x="695470" y="0"/>
                </a:lnTo>
                <a:lnTo>
                  <a:pt x="695470" y="1199086"/>
                </a:lnTo>
                <a:lnTo>
                  <a:pt x="0" y="1199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6" name="TextBox 6"/>
          <p:cNvSpPr txBox="1"/>
          <p:nvPr/>
        </p:nvSpPr>
        <p:spPr>
          <a:xfrm>
            <a:off x="2021187" y="802289"/>
            <a:ext cx="6702761" cy="117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3C2547"/>
                </a:solidFill>
                <a:latin typeface="More Sugar"/>
              </a:rPr>
              <a:t>Cuprins</a:t>
            </a:r>
          </a:p>
        </p:txBody>
      </p:sp>
      <p:sp>
        <p:nvSpPr>
          <p:cNvPr id="7" name="Freeform 7"/>
          <p:cNvSpPr/>
          <p:nvPr/>
        </p:nvSpPr>
        <p:spPr>
          <a:xfrm rot="-218726">
            <a:off x="8188105" y="1831069"/>
            <a:ext cx="1071688" cy="644961"/>
          </a:xfrm>
          <a:custGeom>
            <a:avLst/>
            <a:gdLst/>
            <a:ahLst/>
            <a:cxnLst/>
            <a:rect l="l" t="t" r="r" b="b"/>
            <a:pathLst>
              <a:path w="1071688" h="644961">
                <a:moveTo>
                  <a:pt x="0" y="0"/>
                </a:moveTo>
                <a:lnTo>
                  <a:pt x="1071688" y="0"/>
                </a:lnTo>
                <a:lnTo>
                  <a:pt x="1071688" y="644961"/>
                </a:lnTo>
                <a:lnTo>
                  <a:pt x="0" y="644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8" name="Freeform 8"/>
          <p:cNvSpPr/>
          <p:nvPr/>
        </p:nvSpPr>
        <p:spPr>
          <a:xfrm rot="-8636853">
            <a:off x="174207" y="9188154"/>
            <a:ext cx="1933065" cy="741814"/>
          </a:xfrm>
          <a:custGeom>
            <a:avLst/>
            <a:gdLst/>
            <a:ahLst/>
            <a:cxnLst/>
            <a:rect l="l" t="t" r="r" b="b"/>
            <a:pathLst>
              <a:path w="1933065" h="741814">
                <a:moveTo>
                  <a:pt x="0" y="0"/>
                </a:moveTo>
                <a:lnTo>
                  <a:pt x="1933065" y="0"/>
                </a:lnTo>
                <a:lnTo>
                  <a:pt x="1933065" y="741814"/>
                </a:lnTo>
                <a:lnTo>
                  <a:pt x="0" y="741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9" name="Group 9"/>
          <p:cNvGrpSpPr/>
          <p:nvPr/>
        </p:nvGrpSpPr>
        <p:grpSpPr>
          <a:xfrm>
            <a:off x="16717691" y="1046254"/>
            <a:ext cx="710050" cy="7100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BA698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33709" y="3405337"/>
            <a:ext cx="4842398" cy="1029177"/>
            <a:chOff x="0" y="0"/>
            <a:chExt cx="1275364" cy="2710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5364" cy="271059"/>
            </a:xfrm>
            <a:custGeom>
              <a:avLst/>
              <a:gdLst/>
              <a:ahLst/>
              <a:cxnLst/>
              <a:rect l="l" t="t" r="r" b="b"/>
              <a:pathLst>
                <a:path w="1275364" h="271059">
                  <a:moveTo>
                    <a:pt x="81538" y="0"/>
                  </a:moveTo>
                  <a:lnTo>
                    <a:pt x="1193826" y="0"/>
                  </a:lnTo>
                  <a:cubicBezTo>
                    <a:pt x="1215452" y="0"/>
                    <a:pt x="1236191" y="8591"/>
                    <a:pt x="1251482" y="23882"/>
                  </a:cubicBezTo>
                  <a:cubicBezTo>
                    <a:pt x="1266774" y="39173"/>
                    <a:pt x="1275364" y="59913"/>
                    <a:pt x="1275364" y="81538"/>
                  </a:cubicBezTo>
                  <a:lnTo>
                    <a:pt x="1275364" y="189521"/>
                  </a:lnTo>
                  <a:cubicBezTo>
                    <a:pt x="1275364" y="211146"/>
                    <a:pt x="1266774" y="231886"/>
                    <a:pt x="1251482" y="247177"/>
                  </a:cubicBezTo>
                  <a:cubicBezTo>
                    <a:pt x="1236191" y="262468"/>
                    <a:pt x="1215452" y="271059"/>
                    <a:pt x="1193826" y="271059"/>
                  </a:cubicBezTo>
                  <a:lnTo>
                    <a:pt x="81538" y="271059"/>
                  </a:lnTo>
                  <a:cubicBezTo>
                    <a:pt x="59913" y="271059"/>
                    <a:pt x="39173" y="262468"/>
                    <a:pt x="23882" y="247177"/>
                  </a:cubicBezTo>
                  <a:cubicBezTo>
                    <a:pt x="8591" y="231886"/>
                    <a:pt x="0" y="211146"/>
                    <a:pt x="0" y="189521"/>
                  </a:cubicBezTo>
                  <a:lnTo>
                    <a:pt x="0" y="81538"/>
                  </a:lnTo>
                  <a:cubicBezTo>
                    <a:pt x="0" y="59913"/>
                    <a:pt x="8591" y="39173"/>
                    <a:pt x="23882" y="23882"/>
                  </a:cubicBezTo>
                  <a:cubicBezTo>
                    <a:pt x="39173" y="8591"/>
                    <a:pt x="59913" y="0"/>
                    <a:pt x="81538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75364" cy="309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76446" y="3391049"/>
            <a:ext cx="1029177" cy="1066050"/>
            <a:chOff x="0" y="0"/>
            <a:chExt cx="812800" cy="8419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41921"/>
            </a:xfrm>
            <a:custGeom>
              <a:avLst/>
              <a:gdLst/>
              <a:ahLst/>
              <a:cxnLst/>
              <a:rect l="l" t="t" r="r" b="b"/>
              <a:pathLst>
                <a:path w="812800" h="841921">
                  <a:moveTo>
                    <a:pt x="406400" y="0"/>
                  </a:moveTo>
                  <a:cubicBezTo>
                    <a:pt x="181951" y="0"/>
                    <a:pt x="0" y="188470"/>
                    <a:pt x="0" y="420960"/>
                  </a:cubicBezTo>
                  <a:cubicBezTo>
                    <a:pt x="0" y="653450"/>
                    <a:pt x="181951" y="841921"/>
                    <a:pt x="406400" y="841921"/>
                  </a:cubicBezTo>
                  <a:cubicBezTo>
                    <a:pt x="630849" y="841921"/>
                    <a:pt x="812800" y="653450"/>
                    <a:pt x="812800" y="420960"/>
                  </a:cubicBezTo>
                  <a:cubicBezTo>
                    <a:pt x="812800" y="1884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32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730"/>
              <a:ext cx="660400" cy="760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More Sugar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33709" y="4605629"/>
            <a:ext cx="4842398" cy="1029177"/>
            <a:chOff x="0" y="0"/>
            <a:chExt cx="1275364" cy="2710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75364" cy="271059"/>
            </a:xfrm>
            <a:custGeom>
              <a:avLst/>
              <a:gdLst/>
              <a:ahLst/>
              <a:cxnLst/>
              <a:rect l="l" t="t" r="r" b="b"/>
              <a:pathLst>
                <a:path w="1275364" h="271059">
                  <a:moveTo>
                    <a:pt x="81538" y="0"/>
                  </a:moveTo>
                  <a:lnTo>
                    <a:pt x="1193826" y="0"/>
                  </a:lnTo>
                  <a:cubicBezTo>
                    <a:pt x="1215452" y="0"/>
                    <a:pt x="1236191" y="8591"/>
                    <a:pt x="1251482" y="23882"/>
                  </a:cubicBezTo>
                  <a:cubicBezTo>
                    <a:pt x="1266774" y="39173"/>
                    <a:pt x="1275364" y="59913"/>
                    <a:pt x="1275364" y="81538"/>
                  </a:cubicBezTo>
                  <a:lnTo>
                    <a:pt x="1275364" y="189521"/>
                  </a:lnTo>
                  <a:cubicBezTo>
                    <a:pt x="1275364" y="211146"/>
                    <a:pt x="1266774" y="231886"/>
                    <a:pt x="1251482" y="247177"/>
                  </a:cubicBezTo>
                  <a:cubicBezTo>
                    <a:pt x="1236191" y="262468"/>
                    <a:pt x="1215452" y="271059"/>
                    <a:pt x="1193826" y="271059"/>
                  </a:cubicBezTo>
                  <a:lnTo>
                    <a:pt x="81538" y="271059"/>
                  </a:lnTo>
                  <a:cubicBezTo>
                    <a:pt x="59913" y="271059"/>
                    <a:pt x="39173" y="262468"/>
                    <a:pt x="23882" y="247177"/>
                  </a:cubicBezTo>
                  <a:cubicBezTo>
                    <a:pt x="8591" y="231886"/>
                    <a:pt x="0" y="211146"/>
                    <a:pt x="0" y="189521"/>
                  </a:cubicBezTo>
                  <a:lnTo>
                    <a:pt x="0" y="81538"/>
                  </a:lnTo>
                  <a:cubicBezTo>
                    <a:pt x="0" y="59913"/>
                    <a:pt x="8591" y="39173"/>
                    <a:pt x="23882" y="23882"/>
                  </a:cubicBezTo>
                  <a:cubicBezTo>
                    <a:pt x="39173" y="8591"/>
                    <a:pt x="59913" y="0"/>
                    <a:pt x="81538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75364" cy="309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76446" y="4591341"/>
            <a:ext cx="1029177" cy="1066050"/>
            <a:chOff x="0" y="0"/>
            <a:chExt cx="812800" cy="84192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41921"/>
            </a:xfrm>
            <a:custGeom>
              <a:avLst/>
              <a:gdLst/>
              <a:ahLst/>
              <a:cxnLst/>
              <a:rect l="l" t="t" r="r" b="b"/>
              <a:pathLst>
                <a:path w="812800" h="841921">
                  <a:moveTo>
                    <a:pt x="406400" y="0"/>
                  </a:moveTo>
                  <a:cubicBezTo>
                    <a:pt x="181951" y="0"/>
                    <a:pt x="0" y="188470"/>
                    <a:pt x="0" y="420960"/>
                  </a:cubicBezTo>
                  <a:cubicBezTo>
                    <a:pt x="0" y="653450"/>
                    <a:pt x="181951" y="841921"/>
                    <a:pt x="406400" y="841921"/>
                  </a:cubicBezTo>
                  <a:cubicBezTo>
                    <a:pt x="630849" y="841921"/>
                    <a:pt x="812800" y="653450"/>
                    <a:pt x="812800" y="420960"/>
                  </a:cubicBezTo>
                  <a:cubicBezTo>
                    <a:pt x="812800" y="1884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32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730"/>
              <a:ext cx="660400" cy="760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More Sugar"/>
                </a:rPr>
                <a:t>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33709" y="5805921"/>
            <a:ext cx="4842398" cy="1029177"/>
            <a:chOff x="0" y="0"/>
            <a:chExt cx="1275364" cy="27105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75364" cy="271059"/>
            </a:xfrm>
            <a:custGeom>
              <a:avLst/>
              <a:gdLst/>
              <a:ahLst/>
              <a:cxnLst/>
              <a:rect l="l" t="t" r="r" b="b"/>
              <a:pathLst>
                <a:path w="1275364" h="271059">
                  <a:moveTo>
                    <a:pt x="81538" y="0"/>
                  </a:moveTo>
                  <a:lnTo>
                    <a:pt x="1193826" y="0"/>
                  </a:lnTo>
                  <a:cubicBezTo>
                    <a:pt x="1215452" y="0"/>
                    <a:pt x="1236191" y="8591"/>
                    <a:pt x="1251482" y="23882"/>
                  </a:cubicBezTo>
                  <a:cubicBezTo>
                    <a:pt x="1266774" y="39173"/>
                    <a:pt x="1275364" y="59913"/>
                    <a:pt x="1275364" y="81538"/>
                  </a:cubicBezTo>
                  <a:lnTo>
                    <a:pt x="1275364" y="189521"/>
                  </a:lnTo>
                  <a:cubicBezTo>
                    <a:pt x="1275364" y="211146"/>
                    <a:pt x="1266774" y="231886"/>
                    <a:pt x="1251482" y="247177"/>
                  </a:cubicBezTo>
                  <a:cubicBezTo>
                    <a:pt x="1236191" y="262468"/>
                    <a:pt x="1215452" y="271059"/>
                    <a:pt x="1193826" y="271059"/>
                  </a:cubicBezTo>
                  <a:lnTo>
                    <a:pt x="81538" y="271059"/>
                  </a:lnTo>
                  <a:cubicBezTo>
                    <a:pt x="59913" y="271059"/>
                    <a:pt x="39173" y="262468"/>
                    <a:pt x="23882" y="247177"/>
                  </a:cubicBezTo>
                  <a:cubicBezTo>
                    <a:pt x="8591" y="231886"/>
                    <a:pt x="0" y="211146"/>
                    <a:pt x="0" y="189521"/>
                  </a:cubicBezTo>
                  <a:lnTo>
                    <a:pt x="0" y="81538"/>
                  </a:lnTo>
                  <a:cubicBezTo>
                    <a:pt x="0" y="59913"/>
                    <a:pt x="8591" y="39173"/>
                    <a:pt x="23882" y="23882"/>
                  </a:cubicBezTo>
                  <a:cubicBezTo>
                    <a:pt x="39173" y="8591"/>
                    <a:pt x="59913" y="0"/>
                    <a:pt x="81538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75364" cy="309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376446" y="5791634"/>
            <a:ext cx="1029177" cy="1066050"/>
            <a:chOff x="0" y="0"/>
            <a:chExt cx="812800" cy="84192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41921"/>
            </a:xfrm>
            <a:custGeom>
              <a:avLst/>
              <a:gdLst/>
              <a:ahLst/>
              <a:cxnLst/>
              <a:rect l="l" t="t" r="r" b="b"/>
              <a:pathLst>
                <a:path w="812800" h="841921">
                  <a:moveTo>
                    <a:pt x="406400" y="0"/>
                  </a:moveTo>
                  <a:cubicBezTo>
                    <a:pt x="181951" y="0"/>
                    <a:pt x="0" y="188470"/>
                    <a:pt x="0" y="420960"/>
                  </a:cubicBezTo>
                  <a:cubicBezTo>
                    <a:pt x="0" y="653450"/>
                    <a:pt x="181951" y="841921"/>
                    <a:pt x="406400" y="841921"/>
                  </a:cubicBezTo>
                  <a:cubicBezTo>
                    <a:pt x="630849" y="841921"/>
                    <a:pt x="812800" y="653450"/>
                    <a:pt x="812800" y="420960"/>
                  </a:cubicBezTo>
                  <a:cubicBezTo>
                    <a:pt x="812800" y="1884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32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730"/>
              <a:ext cx="660400" cy="760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More Sugar"/>
                </a:rPr>
                <a:t>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629109" y="8335337"/>
            <a:ext cx="710050" cy="71005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BA698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0855769" y="1604791"/>
            <a:ext cx="5861922" cy="6816188"/>
          </a:xfrm>
          <a:custGeom>
            <a:avLst/>
            <a:gdLst/>
            <a:ahLst/>
            <a:cxnLst/>
            <a:rect l="l" t="t" r="r" b="b"/>
            <a:pathLst>
              <a:path w="5861922" h="6816188">
                <a:moveTo>
                  <a:pt x="0" y="0"/>
                </a:moveTo>
                <a:lnTo>
                  <a:pt x="5861922" y="0"/>
                </a:lnTo>
                <a:lnTo>
                  <a:pt x="5861922" y="6816188"/>
                </a:lnTo>
                <a:lnTo>
                  <a:pt x="0" y="6816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34" name="TextBox 34"/>
          <p:cNvSpPr txBox="1"/>
          <p:nvPr/>
        </p:nvSpPr>
        <p:spPr>
          <a:xfrm>
            <a:off x="3525438" y="3400574"/>
            <a:ext cx="4858939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Quicksand Bold"/>
              </a:rPr>
              <a:t>Componentele Hardware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67431" y="4886855"/>
            <a:ext cx="399149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Quicksand Bold"/>
              </a:rPr>
              <a:t>Aspectele Software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37177" y="6057584"/>
            <a:ext cx="525200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Quicksand Bold"/>
              </a:rPr>
              <a:t>Aplicatie pentru Telefon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376446" y="2077349"/>
            <a:ext cx="1029177" cy="1066050"/>
            <a:chOff x="0" y="0"/>
            <a:chExt cx="812800" cy="84192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41921"/>
            </a:xfrm>
            <a:custGeom>
              <a:avLst/>
              <a:gdLst/>
              <a:ahLst/>
              <a:cxnLst/>
              <a:rect l="l" t="t" r="r" b="b"/>
              <a:pathLst>
                <a:path w="812800" h="841921">
                  <a:moveTo>
                    <a:pt x="406400" y="0"/>
                  </a:moveTo>
                  <a:cubicBezTo>
                    <a:pt x="181951" y="0"/>
                    <a:pt x="0" y="188470"/>
                    <a:pt x="0" y="420960"/>
                  </a:cubicBezTo>
                  <a:cubicBezTo>
                    <a:pt x="0" y="653450"/>
                    <a:pt x="181951" y="841921"/>
                    <a:pt x="406400" y="841921"/>
                  </a:cubicBezTo>
                  <a:cubicBezTo>
                    <a:pt x="630849" y="841921"/>
                    <a:pt x="812800" y="653450"/>
                    <a:pt x="812800" y="420960"/>
                  </a:cubicBezTo>
                  <a:cubicBezTo>
                    <a:pt x="812800" y="1884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32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2730"/>
              <a:ext cx="660400" cy="760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More Sugar"/>
                </a:rPr>
                <a:t>1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541980" y="2114222"/>
            <a:ext cx="4842398" cy="1029177"/>
            <a:chOff x="0" y="0"/>
            <a:chExt cx="1275364" cy="27105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275364" cy="271059"/>
            </a:xfrm>
            <a:custGeom>
              <a:avLst/>
              <a:gdLst/>
              <a:ahLst/>
              <a:cxnLst/>
              <a:rect l="l" t="t" r="r" b="b"/>
              <a:pathLst>
                <a:path w="1275364" h="271059">
                  <a:moveTo>
                    <a:pt x="81538" y="0"/>
                  </a:moveTo>
                  <a:lnTo>
                    <a:pt x="1193826" y="0"/>
                  </a:lnTo>
                  <a:cubicBezTo>
                    <a:pt x="1215452" y="0"/>
                    <a:pt x="1236191" y="8591"/>
                    <a:pt x="1251482" y="23882"/>
                  </a:cubicBezTo>
                  <a:cubicBezTo>
                    <a:pt x="1266774" y="39173"/>
                    <a:pt x="1275364" y="59913"/>
                    <a:pt x="1275364" y="81538"/>
                  </a:cubicBezTo>
                  <a:lnTo>
                    <a:pt x="1275364" y="189521"/>
                  </a:lnTo>
                  <a:cubicBezTo>
                    <a:pt x="1275364" y="211146"/>
                    <a:pt x="1266774" y="231886"/>
                    <a:pt x="1251482" y="247177"/>
                  </a:cubicBezTo>
                  <a:cubicBezTo>
                    <a:pt x="1236191" y="262468"/>
                    <a:pt x="1215452" y="271059"/>
                    <a:pt x="1193826" y="271059"/>
                  </a:cubicBezTo>
                  <a:lnTo>
                    <a:pt x="81538" y="271059"/>
                  </a:lnTo>
                  <a:cubicBezTo>
                    <a:pt x="59913" y="271059"/>
                    <a:pt x="39173" y="262468"/>
                    <a:pt x="23882" y="247177"/>
                  </a:cubicBezTo>
                  <a:cubicBezTo>
                    <a:pt x="8591" y="231886"/>
                    <a:pt x="0" y="211146"/>
                    <a:pt x="0" y="189521"/>
                  </a:cubicBezTo>
                  <a:lnTo>
                    <a:pt x="0" y="81538"/>
                  </a:lnTo>
                  <a:cubicBezTo>
                    <a:pt x="0" y="59913"/>
                    <a:pt x="8591" y="39173"/>
                    <a:pt x="23882" y="23882"/>
                  </a:cubicBezTo>
                  <a:cubicBezTo>
                    <a:pt x="39173" y="8591"/>
                    <a:pt x="59913" y="0"/>
                    <a:pt x="81538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275364" cy="309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440587" y="2276085"/>
            <a:ext cx="494379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Quicksand Bold"/>
              </a:rPr>
              <a:t>Obiectivele proiectului 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491283" y="7158000"/>
            <a:ext cx="4842398" cy="1029177"/>
            <a:chOff x="0" y="0"/>
            <a:chExt cx="1275364" cy="27105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275364" cy="271059"/>
            </a:xfrm>
            <a:custGeom>
              <a:avLst/>
              <a:gdLst/>
              <a:ahLst/>
              <a:cxnLst/>
              <a:rect l="l" t="t" r="r" b="b"/>
              <a:pathLst>
                <a:path w="1275364" h="271059">
                  <a:moveTo>
                    <a:pt x="81538" y="0"/>
                  </a:moveTo>
                  <a:lnTo>
                    <a:pt x="1193826" y="0"/>
                  </a:lnTo>
                  <a:cubicBezTo>
                    <a:pt x="1215452" y="0"/>
                    <a:pt x="1236191" y="8591"/>
                    <a:pt x="1251482" y="23882"/>
                  </a:cubicBezTo>
                  <a:cubicBezTo>
                    <a:pt x="1266774" y="39173"/>
                    <a:pt x="1275364" y="59913"/>
                    <a:pt x="1275364" y="81538"/>
                  </a:cubicBezTo>
                  <a:lnTo>
                    <a:pt x="1275364" y="189521"/>
                  </a:lnTo>
                  <a:cubicBezTo>
                    <a:pt x="1275364" y="211146"/>
                    <a:pt x="1266774" y="231886"/>
                    <a:pt x="1251482" y="247177"/>
                  </a:cubicBezTo>
                  <a:cubicBezTo>
                    <a:pt x="1236191" y="262468"/>
                    <a:pt x="1215452" y="271059"/>
                    <a:pt x="1193826" y="271059"/>
                  </a:cubicBezTo>
                  <a:lnTo>
                    <a:pt x="81538" y="271059"/>
                  </a:lnTo>
                  <a:cubicBezTo>
                    <a:pt x="59913" y="271059"/>
                    <a:pt x="39173" y="262468"/>
                    <a:pt x="23882" y="247177"/>
                  </a:cubicBezTo>
                  <a:cubicBezTo>
                    <a:pt x="8591" y="231886"/>
                    <a:pt x="0" y="211146"/>
                    <a:pt x="0" y="189521"/>
                  </a:cubicBezTo>
                  <a:lnTo>
                    <a:pt x="0" y="81538"/>
                  </a:lnTo>
                  <a:cubicBezTo>
                    <a:pt x="0" y="59913"/>
                    <a:pt x="8591" y="39173"/>
                    <a:pt x="23882" y="23882"/>
                  </a:cubicBezTo>
                  <a:cubicBezTo>
                    <a:pt x="39173" y="8591"/>
                    <a:pt x="59913" y="0"/>
                    <a:pt x="81538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275364" cy="309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376446" y="7139564"/>
            <a:ext cx="1029177" cy="1066050"/>
            <a:chOff x="0" y="0"/>
            <a:chExt cx="812800" cy="84192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41921"/>
            </a:xfrm>
            <a:custGeom>
              <a:avLst/>
              <a:gdLst/>
              <a:ahLst/>
              <a:cxnLst/>
              <a:rect l="l" t="t" r="r" b="b"/>
              <a:pathLst>
                <a:path w="812800" h="841921">
                  <a:moveTo>
                    <a:pt x="406400" y="0"/>
                  </a:moveTo>
                  <a:cubicBezTo>
                    <a:pt x="181951" y="0"/>
                    <a:pt x="0" y="188470"/>
                    <a:pt x="0" y="420960"/>
                  </a:cubicBezTo>
                  <a:cubicBezTo>
                    <a:pt x="0" y="653450"/>
                    <a:pt x="181951" y="841921"/>
                    <a:pt x="406400" y="841921"/>
                  </a:cubicBezTo>
                  <a:cubicBezTo>
                    <a:pt x="630849" y="841921"/>
                    <a:pt x="812800" y="653450"/>
                    <a:pt x="812800" y="420960"/>
                  </a:cubicBezTo>
                  <a:cubicBezTo>
                    <a:pt x="812800" y="1884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32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2730"/>
              <a:ext cx="660400" cy="760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More Sugar"/>
                </a:rPr>
                <a:t>5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3851746" y="7439226"/>
            <a:ext cx="410718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Quicksand Bold"/>
              </a:rPr>
              <a:t>Provocări</a:t>
            </a: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96A49163-4E23-D341-C98A-DB88C920E273}"/>
              </a:ext>
            </a:extLst>
          </p:cNvPr>
          <p:cNvSpPr/>
          <p:nvPr/>
        </p:nvSpPr>
        <p:spPr>
          <a:xfrm>
            <a:off x="-7558409" y="4366753"/>
            <a:ext cx="6753808" cy="7937167"/>
          </a:xfrm>
          <a:custGeom>
            <a:avLst/>
            <a:gdLst/>
            <a:ahLst/>
            <a:cxnLst/>
            <a:rect l="l" t="t" r="r" b="b"/>
            <a:pathLst>
              <a:path w="6753808" h="7937167">
                <a:moveTo>
                  <a:pt x="0" y="0"/>
                </a:moveTo>
                <a:lnTo>
                  <a:pt x="6753808" y="0"/>
                </a:lnTo>
                <a:lnTo>
                  <a:pt x="6753808" y="7937167"/>
                </a:lnTo>
                <a:lnTo>
                  <a:pt x="0" y="7937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 dirty="0"/>
          </a:p>
        </p:txBody>
      </p:sp>
      <p:sp>
        <p:nvSpPr>
          <p:cNvPr id="52" name="Freeform 7">
            <a:extLst>
              <a:ext uri="{FF2B5EF4-FFF2-40B4-BE49-F238E27FC236}">
                <a16:creationId xmlns:a16="http://schemas.microsoft.com/office/drawing/2014/main" id="{228B1554-1E1A-9FF2-C311-C9AEFEEE5707}"/>
              </a:ext>
            </a:extLst>
          </p:cNvPr>
          <p:cNvSpPr/>
          <p:nvPr/>
        </p:nvSpPr>
        <p:spPr>
          <a:xfrm rot="1208805">
            <a:off x="-3229162" y="4790265"/>
            <a:ext cx="1278098" cy="2203616"/>
          </a:xfrm>
          <a:custGeom>
            <a:avLst/>
            <a:gdLst/>
            <a:ahLst/>
            <a:cxnLst/>
            <a:rect l="l" t="t" r="r" b="b"/>
            <a:pathLst>
              <a:path w="1278098" h="2203616">
                <a:moveTo>
                  <a:pt x="0" y="0"/>
                </a:moveTo>
                <a:lnTo>
                  <a:pt x="1278098" y="0"/>
                </a:lnTo>
                <a:lnTo>
                  <a:pt x="1278098" y="2203617"/>
                </a:lnTo>
                <a:lnTo>
                  <a:pt x="0" y="2203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5AAE0898-6AF0-6FE5-1084-12F5BB3826A7}"/>
              </a:ext>
            </a:extLst>
          </p:cNvPr>
          <p:cNvSpPr/>
          <p:nvPr/>
        </p:nvSpPr>
        <p:spPr>
          <a:xfrm rot="-564797">
            <a:off x="-7895082" y="4693413"/>
            <a:ext cx="795752" cy="1371987"/>
          </a:xfrm>
          <a:custGeom>
            <a:avLst/>
            <a:gdLst/>
            <a:ahLst/>
            <a:cxnLst/>
            <a:rect l="l" t="t" r="r" b="b"/>
            <a:pathLst>
              <a:path w="795752" h="1371987">
                <a:moveTo>
                  <a:pt x="0" y="0"/>
                </a:moveTo>
                <a:lnTo>
                  <a:pt x="795752" y="0"/>
                </a:lnTo>
                <a:lnTo>
                  <a:pt x="795752" y="1371987"/>
                </a:lnTo>
                <a:lnTo>
                  <a:pt x="0" y="1371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72480" y="1054382"/>
            <a:ext cx="7828500" cy="78285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E7D7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86600">
            <a:off x="10191907" y="801736"/>
            <a:ext cx="695470" cy="1199086"/>
          </a:xfrm>
          <a:custGeom>
            <a:avLst/>
            <a:gdLst/>
            <a:ahLst/>
            <a:cxnLst/>
            <a:rect l="l" t="t" r="r" b="b"/>
            <a:pathLst>
              <a:path w="695470" h="1199086">
                <a:moveTo>
                  <a:pt x="0" y="0"/>
                </a:moveTo>
                <a:lnTo>
                  <a:pt x="695470" y="0"/>
                </a:lnTo>
                <a:lnTo>
                  <a:pt x="695470" y="1199086"/>
                </a:lnTo>
                <a:lnTo>
                  <a:pt x="0" y="1199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6" name="TextBox 6"/>
          <p:cNvSpPr txBox="1"/>
          <p:nvPr/>
        </p:nvSpPr>
        <p:spPr>
          <a:xfrm>
            <a:off x="2021187" y="802289"/>
            <a:ext cx="6702761" cy="117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3C2547"/>
                </a:solidFill>
                <a:latin typeface="More Sugar"/>
              </a:rPr>
              <a:t>Cuprins</a:t>
            </a:r>
          </a:p>
        </p:txBody>
      </p:sp>
      <p:sp>
        <p:nvSpPr>
          <p:cNvPr id="7" name="Freeform 7"/>
          <p:cNvSpPr/>
          <p:nvPr/>
        </p:nvSpPr>
        <p:spPr>
          <a:xfrm rot="-218726">
            <a:off x="8188105" y="1831069"/>
            <a:ext cx="1071688" cy="644961"/>
          </a:xfrm>
          <a:custGeom>
            <a:avLst/>
            <a:gdLst/>
            <a:ahLst/>
            <a:cxnLst/>
            <a:rect l="l" t="t" r="r" b="b"/>
            <a:pathLst>
              <a:path w="1071688" h="644961">
                <a:moveTo>
                  <a:pt x="0" y="0"/>
                </a:moveTo>
                <a:lnTo>
                  <a:pt x="1071688" y="0"/>
                </a:lnTo>
                <a:lnTo>
                  <a:pt x="1071688" y="644961"/>
                </a:lnTo>
                <a:lnTo>
                  <a:pt x="0" y="644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8" name="Freeform 8"/>
          <p:cNvSpPr/>
          <p:nvPr/>
        </p:nvSpPr>
        <p:spPr>
          <a:xfrm rot="-8636853">
            <a:off x="174207" y="9188154"/>
            <a:ext cx="1933065" cy="741814"/>
          </a:xfrm>
          <a:custGeom>
            <a:avLst/>
            <a:gdLst/>
            <a:ahLst/>
            <a:cxnLst/>
            <a:rect l="l" t="t" r="r" b="b"/>
            <a:pathLst>
              <a:path w="1933065" h="741814">
                <a:moveTo>
                  <a:pt x="0" y="0"/>
                </a:moveTo>
                <a:lnTo>
                  <a:pt x="1933065" y="0"/>
                </a:lnTo>
                <a:lnTo>
                  <a:pt x="1933065" y="741814"/>
                </a:lnTo>
                <a:lnTo>
                  <a:pt x="0" y="741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9" name="Group 9"/>
          <p:cNvGrpSpPr/>
          <p:nvPr/>
        </p:nvGrpSpPr>
        <p:grpSpPr>
          <a:xfrm>
            <a:off x="16717691" y="1046254"/>
            <a:ext cx="710050" cy="7100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BA698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33709" y="4605629"/>
            <a:ext cx="4842398" cy="1029177"/>
            <a:chOff x="0" y="0"/>
            <a:chExt cx="1275364" cy="2710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5364" cy="271059"/>
            </a:xfrm>
            <a:custGeom>
              <a:avLst/>
              <a:gdLst/>
              <a:ahLst/>
              <a:cxnLst/>
              <a:rect l="l" t="t" r="r" b="b"/>
              <a:pathLst>
                <a:path w="1275364" h="271059">
                  <a:moveTo>
                    <a:pt x="81538" y="0"/>
                  </a:moveTo>
                  <a:lnTo>
                    <a:pt x="1193826" y="0"/>
                  </a:lnTo>
                  <a:cubicBezTo>
                    <a:pt x="1215452" y="0"/>
                    <a:pt x="1236191" y="8591"/>
                    <a:pt x="1251482" y="23882"/>
                  </a:cubicBezTo>
                  <a:cubicBezTo>
                    <a:pt x="1266774" y="39173"/>
                    <a:pt x="1275364" y="59913"/>
                    <a:pt x="1275364" y="81538"/>
                  </a:cubicBezTo>
                  <a:lnTo>
                    <a:pt x="1275364" y="189521"/>
                  </a:lnTo>
                  <a:cubicBezTo>
                    <a:pt x="1275364" y="211146"/>
                    <a:pt x="1266774" y="231886"/>
                    <a:pt x="1251482" y="247177"/>
                  </a:cubicBezTo>
                  <a:cubicBezTo>
                    <a:pt x="1236191" y="262468"/>
                    <a:pt x="1215452" y="271059"/>
                    <a:pt x="1193826" y="271059"/>
                  </a:cubicBezTo>
                  <a:lnTo>
                    <a:pt x="81538" y="271059"/>
                  </a:lnTo>
                  <a:cubicBezTo>
                    <a:pt x="59913" y="271059"/>
                    <a:pt x="39173" y="262468"/>
                    <a:pt x="23882" y="247177"/>
                  </a:cubicBezTo>
                  <a:cubicBezTo>
                    <a:pt x="8591" y="231886"/>
                    <a:pt x="0" y="211146"/>
                    <a:pt x="0" y="189521"/>
                  </a:cubicBezTo>
                  <a:lnTo>
                    <a:pt x="0" y="81538"/>
                  </a:lnTo>
                  <a:cubicBezTo>
                    <a:pt x="0" y="59913"/>
                    <a:pt x="8591" y="39173"/>
                    <a:pt x="23882" y="23882"/>
                  </a:cubicBezTo>
                  <a:cubicBezTo>
                    <a:pt x="39173" y="8591"/>
                    <a:pt x="59913" y="0"/>
                    <a:pt x="81538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75364" cy="309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76446" y="4591341"/>
            <a:ext cx="1029177" cy="1066050"/>
            <a:chOff x="0" y="0"/>
            <a:chExt cx="812800" cy="8419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41921"/>
            </a:xfrm>
            <a:custGeom>
              <a:avLst/>
              <a:gdLst/>
              <a:ahLst/>
              <a:cxnLst/>
              <a:rect l="l" t="t" r="r" b="b"/>
              <a:pathLst>
                <a:path w="812800" h="841921">
                  <a:moveTo>
                    <a:pt x="406400" y="0"/>
                  </a:moveTo>
                  <a:cubicBezTo>
                    <a:pt x="181951" y="0"/>
                    <a:pt x="0" y="188470"/>
                    <a:pt x="0" y="420960"/>
                  </a:cubicBezTo>
                  <a:cubicBezTo>
                    <a:pt x="0" y="653450"/>
                    <a:pt x="181951" y="841921"/>
                    <a:pt x="406400" y="841921"/>
                  </a:cubicBezTo>
                  <a:cubicBezTo>
                    <a:pt x="630849" y="841921"/>
                    <a:pt x="812800" y="653450"/>
                    <a:pt x="812800" y="420960"/>
                  </a:cubicBezTo>
                  <a:cubicBezTo>
                    <a:pt x="812800" y="1884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32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730"/>
              <a:ext cx="660400" cy="760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More Sugar"/>
                </a:rPr>
                <a:t>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33709" y="5805921"/>
            <a:ext cx="4842398" cy="1029177"/>
            <a:chOff x="0" y="0"/>
            <a:chExt cx="1275364" cy="2710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75364" cy="271059"/>
            </a:xfrm>
            <a:custGeom>
              <a:avLst/>
              <a:gdLst/>
              <a:ahLst/>
              <a:cxnLst/>
              <a:rect l="l" t="t" r="r" b="b"/>
              <a:pathLst>
                <a:path w="1275364" h="271059">
                  <a:moveTo>
                    <a:pt x="81538" y="0"/>
                  </a:moveTo>
                  <a:lnTo>
                    <a:pt x="1193826" y="0"/>
                  </a:lnTo>
                  <a:cubicBezTo>
                    <a:pt x="1215452" y="0"/>
                    <a:pt x="1236191" y="8591"/>
                    <a:pt x="1251482" y="23882"/>
                  </a:cubicBezTo>
                  <a:cubicBezTo>
                    <a:pt x="1266774" y="39173"/>
                    <a:pt x="1275364" y="59913"/>
                    <a:pt x="1275364" y="81538"/>
                  </a:cubicBezTo>
                  <a:lnTo>
                    <a:pt x="1275364" y="189521"/>
                  </a:lnTo>
                  <a:cubicBezTo>
                    <a:pt x="1275364" y="211146"/>
                    <a:pt x="1266774" y="231886"/>
                    <a:pt x="1251482" y="247177"/>
                  </a:cubicBezTo>
                  <a:cubicBezTo>
                    <a:pt x="1236191" y="262468"/>
                    <a:pt x="1215452" y="271059"/>
                    <a:pt x="1193826" y="271059"/>
                  </a:cubicBezTo>
                  <a:lnTo>
                    <a:pt x="81538" y="271059"/>
                  </a:lnTo>
                  <a:cubicBezTo>
                    <a:pt x="59913" y="271059"/>
                    <a:pt x="39173" y="262468"/>
                    <a:pt x="23882" y="247177"/>
                  </a:cubicBezTo>
                  <a:cubicBezTo>
                    <a:pt x="8591" y="231886"/>
                    <a:pt x="0" y="211146"/>
                    <a:pt x="0" y="189521"/>
                  </a:cubicBezTo>
                  <a:lnTo>
                    <a:pt x="0" y="81538"/>
                  </a:lnTo>
                  <a:cubicBezTo>
                    <a:pt x="0" y="59913"/>
                    <a:pt x="8591" y="39173"/>
                    <a:pt x="23882" y="23882"/>
                  </a:cubicBezTo>
                  <a:cubicBezTo>
                    <a:pt x="39173" y="8591"/>
                    <a:pt x="59913" y="0"/>
                    <a:pt x="81538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75364" cy="309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76446" y="5791634"/>
            <a:ext cx="1029177" cy="1066050"/>
            <a:chOff x="0" y="0"/>
            <a:chExt cx="812800" cy="84192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41921"/>
            </a:xfrm>
            <a:custGeom>
              <a:avLst/>
              <a:gdLst/>
              <a:ahLst/>
              <a:cxnLst/>
              <a:rect l="l" t="t" r="r" b="b"/>
              <a:pathLst>
                <a:path w="812800" h="841921">
                  <a:moveTo>
                    <a:pt x="406400" y="0"/>
                  </a:moveTo>
                  <a:cubicBezTo>
                    <a:pt x="181951" y="0"/>
                    <a:pt x="0" y="188470"/>
                    <a:pt x="0" y="420960"/>
                  </a:cubicBezTo>
                  <a:cubicBezTo>
                    <a:pt x="0" y="653450"/>
                    <a:pt x="181951" y="841921"/>
                    <a:pt x="406400" y="841921"/>
                  </a:cubicBezTo>
                  <a:cubicBezTo>
                    <a:pt x="630849" y="841921"/>
                    <a:pt x="812800" y="653450"/>
                    <a:pt x="812800" y="420960"/>
                  </a:cubicBezTo>
                  <a:cubicBezTo>
                    <a:pt x="812800" y="1884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32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730"/>
              <a:ext cx="660400" cy="760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More Sugar"/>
                </a:rPr>
                <a:t>7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629109" y="8335337"/>
            <a:ext cx="710050" cy="71005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BA698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855769" y="1604791"/>
            <a:ext cx="5861922" cy="6816188"/>
          </a:xfrm>
          <a:custGeom>
            <a:avLst/>
            <a:gdLst/>
            <a:ahLst/>
            <a:cxnLst/>
            <a:rect l="l" t="t" r="r" b="b"/>
            <a:pathLst>
              <a:path w="5861922" h="6816188">
                <a:moveTo>
                  <a:pt x="0" y="0"/>
                </a:moveTo>
                <a:lnTo>
                  <a:pt x="5861922" y="0"/>
                </a:lnTo>
                <a:lnTo>
                  <a:pt x="5861922" y="6816188"/>
                </a:lnTo>
                <a:lnTo>
                  <a:pt x="0" y="6816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8" name="TextBox 28"/>
          <p:cNvSpPr txBox="1"/>
          <p:nvPr/>
        </p:nvSpPr>
        <p:spPr>
          <a:xfrm>
            <a:off x="3760009" y="4910137"/>
            <a:ext cx="440867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Quicksand Bold"/>
              </a:rPr>
              <a:t>Îmbunătățiri Viitoare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37177" y="6057584"/>
            <a:ext cx="525200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Quicksand Bold"/>
              </a:rPr>
              <a:t>Concluzii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2887" y="1096812"/>
            <a:ext cx="11301213" cy="2200942"/>
            <a:chOff x="0" y="0"/>
            <a:chExt cx="2976451" cy="5796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6451" cy="579672"/>
            </a:xfrm>
            <a:custGeom>
              <a:avLst/>
              <a:gdLst/>
              <a:ahLst/>
              <a:cxnLst/>
              <a:rect l="l" t="t" r="r" b="b"/>
              <a:pathLst>
                <a:path w="2976451" h="579672">
                  <a:moveTo>
                    <a:pt x="34938" y="0"/>
                  </a:moveTo>
                  <a:lnTo>
                    <a:pt x="2941514" y="0"/>
                  </a:lnTo>
                  <a:cubicBezTo>
                    <a:pt x="2950780" y="0"/>
                    <a:pt x="2959666" y="3681"/>
                    <a:pt x="2966218" y="10233"/>
                  </a:cubicBezTo>
                  <a:cubicBezTo>
                    <a:pt x="2972770" y="16785"/>
                    <a:pt x="2976451" y="25672"/>
                    <a:pt x="2976451" y="34938"/>
                  </a:cubicBezTo>
                  <a:lnTo>
                    <a:pt x="2976451" y="544734"/>
                  </a:lnTo>
                  <a:cubicBezTo>
                    <a:pt x="2976451" y="554000"/>
                    <a:pt x="2972770" y="562887"/>
                    <a:pt x="2966218" y="569439"/>
                  </a:cubicBezTo>
                  <a:cubicBezTo>
                    <a:pt x="2959666" y="575991"/>
                    <a:pt x="2950780" y="579672"/>
                    <a:pt x="2941514" y="579672"/>
                  </a:cubicBezTo>
                  <a:lnTo>
                    <a:pt x="34938" y="579672"/>
                  </a:lnTo>
                  <a:cubicBezTo>
                    <a:pt x="25672" y="579672"/>
                    <a:pt x="16785" y="575991"/>
                    <a:pt x="10233" y="569439"/>
                  </a:cubicBezTo>
                  <a:cubicBezTo>
                    <a:pt x="3681" y="562887"/>
                    <a:pt x="0" y="554000"/>
                    <a:pt x="0" y="544734"/>
                  </a:cubicBezTo>
                  <a:lnTo>
                    <a:pt x="0" y="34938"/>
                  </a:lnTo>
                  <a:cubicBezTo>
                    <a:pt x="0" y="25672"/>
                    <a:pt x="3681" y="16785"/>
                    <a:pt x="10233" y="10233"/>
                  </a:cubicBezTo>
                  <a:cubicBezTo>
                    <a:pt x="16785" y="3681"/>
                    <a:pt x="25672" y="0"/>
                    <a:pt x="34938" y="0"/>
                  </a:cubicBezTo>
                  <a:close/>
                </a:path>
              </a:pathLst>
            </a:custGeom>
            <a:solidFill>
              <a:srgbClr val="FFAF9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76451" cy="61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04679" y="3398053"/>
            <a:ext cx="11301213" cy="5329584"/>
            <a:chOff x="0" y="0"/>
            <a:chExt cx="2976451" cy="1403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6451" cy="1403677"/>
            </a:xfrm>
            <a:custGeom>
              <a:avLst/>
              <a:gdLst/>
              <a:ahLst/>
              <a:cxnLst/>
              <a:rect l="l" t="t" r="r" b="b"/>
              <a:pathLst>
                <a:path w="2976451" h="1403677">
                  <a:moveTo>
                    <a:pt x="34938" y="0"/>
                  </a:moveTo>
                  <a:lnTo>
                    <a:pt x="2941514" y="0"/>
                  </a:lnTo>
                  <a:cubicBezTo>
                    <a:pt x="2950780" y="0"/>
                    <a:pt x="2959666" y="3681"/>
                    <a:pt x="2966218" y="10233"/>
                  </a:cubicBezTo>
                  <a:cubicBezTo>
                    <a:pt x="2972770" y="16785"/>
                    <a:pt x="2976451" y="25672"/>
                    <a:pt x="2976451" y="34938"/>
                  </a:cubicBezTo>
                  <a:lnTo>
                    <a:pt x="2976451" y="1368739"/>
                  </a:lnTo>
                  <a:cubicBezTo>
                    <a:pt x="2976451" y="1378005"/>
                    <a:pt x="2972770" y="1386891"/>
                    <a:pt x="2966218" y="1393444"/>
                  </a:cubicBezTo>
                  <a:cubicBezTo>
                    <a:pt x="2959666" y="1399996"/>
                    <a:pt x="2950780" y="1403677"/>
                    <a:pt x="2941514" y="1403677"/>
                  </a:cubicBezTo>
                  <a:lnTo>
                    <a:pt x="34938" y="1403677"/>
                  </a:lnTo>
                  <a:cubicBezTo>
                    <a:pt x="25672" y="1403677"/>
                    <a:pt x="16785" y="1399996"/>
                    <a:pt x="10233" y="1393444"/>
                  </a:cubicBezTo>
                  <a:cubicBezTo>
                    <a:pt x="3681" y="1386891"/>
                    <a:pt x="0" y="1378005"/>
                    <a:pt x="0" y="1368739"/>
                  </a:cubicBezTo>
                  <a:lnTo>
                    <a:pt x="0" y="34938"/>
                  </a:lnTo>
                  <a:cubicBezTo>
                    <a:pt x="0" y="25672"/>
                    <a:pt x="3681" y="16785"/>
                    <a:pt x="10233" y="10233"/>
                  </a:cubicBezTo>
                  <a:cubicBezTo>
                    <a:pt x="16785" y="3681"/>
                    <a:pt x="25672" y="0"/>
                    <a:pt x="34938" y="0"/>
                  </a:cubicBezTo>
                  <a:close/>
                </a:path>
              </a:pathLst>
            </a:custGeom>
            <a:solidFill>
              <a:srgbClr val="F8E7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76451" cy="1441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13959" y="9258300"/>
            <a:ext cx="7828500" cy="78285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A698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954647" y="3762243"/>
            <a:ext cx="4891287" cy="4954342"/>
          </a:xfrm>
          <a:custGeom>
            <a:avLst/>
            <a:gdLst/>
            <a:ahLst/>
            <a:cxnLst/>
            <a:rect l="l" t="t" r="r" b="b"/>
            <a:pathLst>
              <a:path w="4891287" h="4954342">
                <a:moveTo>
                  <a:pt x="4891287" y="0"/>
                </a:moveTo>
                <a:lnTo>
                  <a:pt x="0" y="0"/>
                </a:lnTo>
                <a:lnTo>
                  <a:pt x="0" y="4954343"/>
                </a:lnTo>
                <a:lnTo>
                  <a:pt x="4891287" y="4954343"/>
                </a:lnTo>
                <a:lnTo>
                  <a:pt x="48912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12" name="Freeform 12"/>
          <p:cNvSpPr/>
          <p:nvPr/>
        </p:nvSpPr>
        <p:spPr>
          <a:xfrm rot="785033">
            <a:off x="4713580" y="2224535"/>
            <a:ext cx="1028556" cy="1773373"/>
          </a:xfrm>
          <a:custGeom>
            <a:avLst/>
            <a:gdLst/>
            <a:ahLst/>
            <a:cxnLst/>
            <a:rect l="l" t="t" r="r" b="b"/>
            <a:pathLst>
              <a:path w="1028556" h="1773373">
                <a:moveTo>
                  <a:pt x="0" y="0"/>
                </a:moveTo>
                <a:lnTo>
                  <a:pt x="1028557" y="0"/>
                </a:lnTo>
                <a:lnTo>
                  <a:pt x="1028557" y="1773374"/>
                </a:lnTo>
                <a:lnTo>
                  <a:pt x="0" y="1773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13" name="Freeform 13"/>
          <p:cNvSpPr/>
          <p:nvPr/>
        </p:nvSpPr>
        <p:spPr>
          <a:xfrm rot="1221696">
            <a:off x="3637795" y="962776"/>
            <a:ext cx="827616" cy="498074"/>
          </a:xfrm>
          <a:custGeom>
            <a:avLst/>
            <a:gdLst/>
            <a:ahLst/>
            <a:cxnLst/>
            <a:rect l="l" t="t" r="r" b="b"/>
            <a:pathLst>
              <a:path w="827616" h="498074">
                <a:moveTo>
                  <a:pt x="0" y="0"/>
                </a:moveTo>
                <a:lnTo>
                  <a:pt x="827616" y="0"/>
                </a:lnTo>
                <a:lnTo>
                  <a:pt x="827616" y="498074"/>
                </a:lnTo>
                <a:lnTo>
                  <a:pt x="0" y="49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14" name="Freeform 14"/>
          <p:cNvSpPr/>
          <p:nvPr/>
        </p:nvSpPr>
        <p:spPr>
          <a:xfrm rot="-10586146">
            <a:off x="14397120" y="9495342"/>
            <a:ext cx="1933065" cy="741814"/>
          </a:xfrm>
          <a:custGeom>
            <a:avLst/>
            <a:gdLst/>
            <a:ahLst/>
            <a:cxnLst/>
            <a:rect l="l" t="t" r="r" b="b"/>
            <a:pathLst>
              <a:path w="1933065" h="741814">
                <a:moveTo>
                  <a:pt x="0" y="0"/>
                </a:moveTo>
                <a:lnTo>
                  <a:pt x="1933066" y="0"/>
                </a:lnTo>
                <a:lnTo>
                  <a:pt x="1933066" y="741814"/>
                </a:lnTo>
                <a:lnTo>
                  <a:pt x="0" y="7418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15" name="Group 15"/>
          <p:cNvGrpSpPr/>
          <p:nvPr/>
        </p:nvGrpSpPr>
        <p:grpSpPr>
          <a:xfrm>
            <a:off x="732322" y="2805296"/>
            <a:ext cx="592757" cy="59275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C2547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851828">
            <a:off x="2761797" y="2022477"/>
            <a:ext cx="729438" cy="1257652"/>
          </a:xfrm>
          <a:custGeom>
            <a:avLst/>
            <a:gdLst/>
            <a:ahLst/>
            <a:cxnLst/>
            <a:rect l="l" t="t" r="r" b="b"/>
            <a:pathLst>
              <a:path w="729438" h="1257652">
                <a:moveTo>
                  <a:pt x="0" y="0"/>
                </a:moveTo>
                <a:lnTo>
                  <a:pt x="729438" y="0"/>
                </a:lnTo>
                <a:lnTo>
                  <a:pt x="729438" y="1257652"/>
                </a:lnTo>
                <a:lnTo>
                  <a:pt x="0" y="1257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19" name="Group 19"/>
          <p:cNvGrpSpPr/>
          <p:nvPr/>
        </p:nvGrpSpPr>
        <p:grpSpPr>
          <a:xfrm>
            <a:off x="5289130" y="8499071"/>
            <a:ext cx="592757" cy="59275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29F02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55960" y="1028700"/>
            <a:ext cx="784408" cy="7844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9F02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2000704">
            <a:off x="6359326" y="7934371"/>
            <a:ext cx="1862689" cy="2121729"/>
          </a:xfrm>
          <a:custGeom>
            <a:avLst/>
            <a:gdLst/>
            <a:ahLst/>
            <a:cxnLst/>
            <a:rect l="l" t="t" r="r" b="b"/>
            <a:pathLst>
              <a:path w="1862689" h="2121729">
                <a:moveTo>
                  <a:pt x="0" y="0"/>
                </a:moveTo>
                <a:lnTo>
                  <a:pt x="1862689" y="0"/>
                </a:lnTo>
                <a:lnTo>
                  <a:pt x="1862689" y="2121729"/>
                </a:lnTo>
                <a:lnTo>
                  <a:pt x="0" y="2121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6" name="TextBox 26"/>
          <p:cNvSpPr txBox="1"/>
          <p:nvPr/>
        </p:nvSpPr>
        <p:spPr>
          <a:xfrm>
            <a:off x="6385489" y="1646421"/>
            <a:ext cx="11056009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3C2547"/>
                </a:solidFill>
                <a:latin typeface="More Sugar"/>
              </a:rPr>
              <a:t>Obiectivele Proiectului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04679" y="3705093"/>
            <a:ext cx="11059421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C2547"/>
                </a:solidFill>
                <a:latin typeface="Comic Sans"/>
              </a:rPr>
              <a:t>     Dezvoltarea unei pușculițe inteligente care să ajute studenții </a:t>
            </a:r>
            <a:r>
              <a:rPr lang="en-US" sz="2600">
                <a:solidFill>
                  <a:srgbClr val="3C2547"/>
                </a:solidFill>
                <a:latin typeface="Comic Sans Bold"/>
              </a:rPr>
              <a:t>să-și gestioneze bugetul personal </a:t>
            </a:r>
            <a:r>
              <a:rPr lang="en-US" sz="2600">
                <a:solidFill>
                  <a:srgbClr val="3C2547"/>
                </a:solidFill>
                <a:latin typeface="Comic Sans"/>
              </a:rPr>
              <a:t>în mod eficient și să-și monitorizeze cheltuielile în timp real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55461" y="5281864"/>
            <a:ext cx="10908639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C2547"/>
                </a:solidFill>
                <a:latin typeface="Comic Sans"/>
              </a:rPr>
              <a:t>Încurajarea </a:t>
            </a:r>
            <a:r>
              <a:rPr lang="en-US" sz="2600">
                <a:solidFill>
                  <a:srgbClr val="3C2547"/>
                </a:solidFill>
                <a:latin typeface="Comic Sans Bold"/>
              </a:rPr>
              <a:t>utilizării materialelor reciclabile</a:t>
            </a:r>
            <a:r>
              <a:rPr lang="en-US" sz="2600">
                <a:solidFill>
                  <a:srgbClr val="3C2547"/>
                </a:solidFill>
                <a:latin typeface="Comic Sans"/>
              </a:rPr>
              <a:t> și promovarea unui stil de viață sustenabil printre studenți prin oferirea unei alternative eco-friendly pentru gestionarea banilor.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86228" y="6858635"/>
            <a:ext cx="1111966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C2547"/>
                </a:solidFill>
                <a:latin typeface="Comic Sans Bold"/>
              </a:rPr>
              <a:t>Sortarea automată </a:t>
            </a:r>
            <a:r>
              <a:rPr lang="en-US" sz="2600">
                <a:solidFill>
                  <a:srgbClr val="3C2547"/>
                </a:solidFill>
                <a:latin typeface="Comic Sans"/>
              </a:rPr>
              <a:t>a banilor în diferite compartimente sau secțiuni ale pușculiței poate facilita economisirea și urmărirea progresului financiar.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09991">
            <a:off x="1569610" y="9248558"/>
            <a:ext cx="2628966" cy="1008866"/>
          </a:xfrm>
          <a:custGeom>
            <a:avLst/>
            <a:gdLst/>
            <a:ahLst/>
            <a:cxnLst/>
            <a:rect l="l" t="t" r="r" b="b"/>
            <a:pathLst>
              <a:path w="2628966" h="1008866">
                <a:moveTo>
                  <a:pt x="0" y="0"/>
                </a:moveTo>
                <a:lnTo>
                  <a:pt x="2628965" y="0"/>
                </a:lnTo>
                <a:lnTo>
                  <a:pt x="2628965" y="1008866"/>
                </a:lnTo>
                <a:lnTo>
                  <a:pt x="0" y="1008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3" name="Group 3"/>
          <p:cNvGrpSpPr/>
          <p:nvPr/>
        </p:nvGrpSpPr>
        <p:grpSpPr>
          <a:xfrm>
            <a:off x="1695163" y="3323291"/>
            <a:ext cx="5949170" cy="5241529"/>
            <a:chOff x="0" y="0"/>
            <a:chExt cx="1566860" cy="13804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6860" cy="1380485"/>
            </a:xfrm>
            <a:custGeom>
              <a:avLst/>
              <a:gdLst/>
              <a:ahLst/>
              <a:cxnLst/>
              <a:rect l="l" t="t" r="r" b="b"/>
              <a:pathLst>
                <a:path w="1566860" h="1380485">
                  <a:moveTo>
                    <a:pt x="66369" y="0"/>
                  </a:moveTo>
                  <a:lnTo>
                    <a:pt x="1500491" y="0"/>
                  </a:lnTo>
                  <a:cubicBezTo>
                    <a:pt x="1537145" y="0"/>
                    <a:pt x="1566860" y="29714"/>
                    <a:pt x="1566860" y="66369"/>
                  </a:cubicBezTo>
                  <a:lnTo>
                    <a:pt x="1566860" y="1314116"/>
                  </a:lnTo>
                  <a:cubicBezTo>
                    <a:pt x="1566860" y="1350771"/>
                    <a:pt x="1537145" y="1380485"/>
                    <a:pt x="1500491" y="1380485"/>
                  </a:cubicBezTo>
                  <a:lnTo>
                    <a:pt x="66369" y="1380485"/>
                  </a:lnTo>
                  <a:cubicBezTo>
                    <a:pt x="29714" y="1380485"/>
                    <a:pt x="0" y="1350771"/>
                    <a:pt x="0" y="1314116"/>
                  </a:cubicBezTo>
                  <a:lnTo>
                    <a:pt x="0" y="66369"/>
                  </a:lnTo>
                  <a:cubicBezTo>
                    <a:pt x="0" y="29714"/>
                    <a:pt x="29714" y="0"/>
                    <a:pt x="66369" y="0"/>
                  </a:cubicBezTo>
                  <a:close/>
                </a:path>
              </a:pathLst>
            </a:custGeom>
            <a:solidFill>
              <a:srgbClr val="F8E7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66860" cy="141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0128" y="879967"/>
            <a:ext cx="7923076" cy="2200942"/>
            <a:chOff x="0" y="0"/>
            <a:chExt cx="2086736" cy="5796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6736" cy="579672"/>
            </a:xfrm>
            <a:custGeom>
              <a:avLst/>
              <a:gdLst/>
              <a:ahLst/>
              <a:cxnLst/>
              <a:rect l="l" t="t" r="r" b="b"/>
              <a:pathLst>
                <a:path w="2086736" h="579672">
                  <a:moveTo>
                    <a:pt x="49834" y="0"/>
                  </a:moveTo>
                  <a:lnTo>
                    <a:pt x="2036902" y="0"/>
                  </a:lnTo>
                  <a:cubicBezTo>
                    <a:pt x="2064425" y="0"/>
                    <a:pt x="2086736" y="22311"/>
                    <a:pt x="2086736" y="49834"/>
                  </a:cubicBezTo>
                  <a:lnTo>
                    <a:pt x="2086736" y="529838"/>
                  </a:lnTo>
                  <a:cubicBezTo>
                    <a:pt x="2086736" y="557361"/>
                    <a:pt x="2064425" y="579672"/>
                    <a:pt x="2036902" y="579672"/>
                  </a:cubicBezTo>
                  <a:lnTo>
                    <a:pt x="49834" y="579672"/>
                  </a:lnTo>
                  <a:cubicBezTo>
                    <a:pt x="22311" y="579672"/>
                    <a:pt x="0" y="557361"/>
                    <a:pt x="0" y="529838"/>
                  </a:cubicBezTo>
                  <a:lnTo>
                    <a:pt x="0" y="49834"/>
                  </a:lnTo>
                  <a:cubicBezTo>
                    <a:pt x="0" y="22311"/>
                    <a:pt x="22311" y="0"/>
                    <a:pt x="49834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86736" cy="61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785033">
            <a:off x="8435355" y="-6719"/>
            <a:ext cx="1028556" cy="1773373"/>
          </a:xfrm>
          <a:custGeom>
            <a:avLst/>
            <a:gdLst/>
            <a:ahLst/>
            <a:cxnLst/>
            <a:rect l="l" t="t" r="r" b="b"/>
            <a:pathLst>
              <a:path w="1028556" h="1773373">
                <a:moveTo>
                  <a:pt x="0" y="0"/>
                </a:moveTo>
                <a:lnTo>
                  <a:pt x="1028556" y="0"/>
                </a:lnTo>
                <a:lnTo>
                  <a:pt x="1028556" y="1773373"/>
                </a:lnTo>
                <a:lnTo>
                  <a:pt x="0" y="177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10" name="Freeform 10"/>
          <p:cNvSpPr/>
          <p:nvPr/>
        </p:nvSpPr>
        <p:spPr>
          <a:xfrm rot="-1997385">
            <a:off x="457231" y="3580520"/>
            <a:ext cx="1142939" cy="687841"/>
          </a:xfrm>
          <a:custGeom>
            <a:avLst/>
            <a:gdLst/>
            <a:ahLst/>
            <a:cxnLst/>
            <a:rect l="l" t="t" r="r" b="b"/>
            <a:pathLst>
              <a:path w="1142939" h="687841">
                <a:moveTo>
                  <a:pt x="0" y="0"/>
                </a:moveTo>
                <a:lnTo>
                  <a:pt x="1142938" y="0"/>
                </a:lnTo>
                <a:lnTo>
                  <a:pt x="1142938" y="687841"/>
                </a:lnTo>
                <a:lnTo>
                  <a:pt x="0" y="687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11" name="Group 11"/>
          <p:cNvGrpSpPr/>
          <p:nvPr/>
        </p:nvGrpSpPr>
        <p:grpSpPr>
          <a:xfrm>
            <a:off x="16100433" y="2060292"/>
            <a:ext cx="592757" cy="5927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C2547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56510" y="4751296"/>
            <a:ext cx="784408" cy="7844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32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54975" y="-2051755"/>
            <a:ext cx="3080455" cy="308045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2547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247980" y="2248735"/>
            <a:ext cx="9334910" cy="6681727"/>
          </a:xfrm>
          <a:custGeom>
            <a:avLst/>
            <a:gdLst/>
            <a:ahLst/>
            <a:cxnLst/>
            <a:rect l="l" t="t" r="r" b="b"/>
            <a:pathLst>
              <a:path w="9334910" h="6681727">
                <a:moveTo>
                  <a:pt x="0" y="0"/>
                </a:moveTo>
                <a:lnTo>
                  <a:pt x="9334910" y="0"/>
                </a:lnTo>
                <a:lnTo>
                  <a:pt x="9334910" y="6681727"/>
                </a:lnTo>
                <a:lnTo>
                  <a:pt x="0" y="668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7249"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1" name="TextBox 21"/>
          <p:cNvSpPr txBox="1"/>
          <p:nvPr/>
        </p:nvSpPr>
        <p:spPr>
          <a:xfrm>
            <a:off x="1915087" y="1181450"/>
            <a:ext cx="5509322" cy="180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FFFFFF"/>
                </a:solidFill>
                <a:latin typeface="More Sugar"/>
              </a:rPr>
              <a:t>Componentele Hardware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15087" y="4248774"/>
            <a:ext cx="5509322" cy="304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2885" dirty="0">
                <a:solidFill>
                  <a:srgbClr val="3C2547"/>
                </a:solidFill>
                <a:latin typeface="Comic Sans Bold"/>
              </a:rPr>
              <a:t>2x </a:t>
            </a:r>
            <a:r>
              <a:rPr lang="en-US" sz="2885" dirty="0" err="1">
                <a:solidFill>
                  <a:srgbClr val="3C2547"/>
                </a:solidFill>
                <a:latin typeface="Comic Sans Bold"/>
              </a:rPr>
              <a:t>Senzor</a:t>
            </a:r>
            <a:r>
              <a:rPr lang="en-US" sz="2885" dirty="0">
                <a:solidFill>
                  <a:srgbClr val="3C2547"/>
                </a:solidFill>
                <a:latin typeface="Comic Sans Bold"/>
              </a:rPr>
              <a:t> IR TCRT5000</a:t>
            </a:r>
          </a:p>
          <a:p>
            <a:pPr algn="ctr">
              <a:lnSpc>
                <a:spcPts val="4040"/>
              </a:lnSpc>
            </a:pPr>
            <a:r>
              <a:rPr lang="en-US" sz="2885" dirty="0">
                <a:solidFill>
                  <a:srgbClr val="3C2547"/>
                </a:solidFill>
                <a:latin typeface="Comic Sans Bold"/>
              </a:rPr>
              <a:t>1x Modul Bluetooth HC-05</a:t>
            </a:r>
          </a:p>
          <a:p>
            <a:pPr algn="ctr">
              <a:lnSpc>
                <a:spcPts val="4040"/>
              </a:lnSpc>
            </a:pPr>
            <a:r>
              <a:rPr lang="en-US" sz="2885" dirty="0">
                <a:solidFill>
                  <a:srgbClr val="3C2547"/>
                </a:solidFill>
                <a:latin typeface="Comic Sans Bold"/>
              </a:rPr>
              <a:t>1x Arduino Nano</a:t>
            </a:r>
          </a:p>
          <a:p>
            <a:pPr algn="ctr">
              <a:lnSpc>
                <a:spcPts val="4040"/>
              </a:lnSpc>
            </a:pPr>
            <a:r>
              <a:rPr lang="en-US" sz="2885" dirty="0">
                <a:solidFill>
                  <a:srgbClr val="3C2547"/>
                </a:solidFill>
                <a:latin typeface="Comic Sans Bold"/>
              </a:rPr>
              <a:t>1x Display LCD</a:t>
            </a:r>
          </a:p>
          <a:p>
            <a:pPr algn="ctr">
              <a:lnSpc>
                <a:spcPts val="4040"/>
              </a:lnSpc>
              <a:spcBef>
                <a:spcPct val="0"/>
              </a:spcBef>
            </a:pPr>
            <a:r>
              <a:rPr lang="en-US" sz="2885" dirty="0" err="1">
                <a:solidFill>
                  <a:srgbClr val="3C2547"/>
                </a:solidFill>
                <a:latin typeface="Comic Sans Bold"/>
              </a:rPr>
              <a:t>Cartoane</a:t>
            </a:r>
            <a:r>
              <a:rPr lang="en-US" sz="2885" dirty="0">
                <a:solidFill>
                  <a:srgbClr val="3C2547"/>
                </a:solidFill>
                <a:latin typeface="Comic Sans Bold"/>
              </a:rPr>
              <a:t> </a:t>
            </a:r>
            <a:r>
              <a:rPr lang="en-US" sz="2885" dirty="0" err="1">
                <a:solidFill>
                  <a:srgbClr val="3C2547"/>
                </a:solidFill>
                <a:latin typeface="Comic Sans Bold"/>
              </a:rPr>
              <a:t>reciclate</a:t>
            </a:r>
            <a:r>
              <a:rPr lang="en-US" sz="2885" dirty="0">
                <a:solidFill>
                  <a:srgbClr val="3C2547"/>
                </a:solidFill>
                <a:latin typeface="Comic Sans Bold"/>
              </a:rPr>
              <a:t> </a:t>
            </a:r>
          </a:p>
          <a:p>
            <a:pPr algn="ctr">
              <a:lnSpc>
                <a:spcPts val="4040"/>
              </a:lnSpc>
              <a:spcBef>
                <a:spcPct val="0"/>
              </a:spcBef>
            </a:pPr>
            <a:r>
              <a:rPr lang="en-US" sz="2885" dirty="0">
                <a:solidFill>
                  <a:srgbClr val="3C2547"/>
                </a:solidFill>
                <a:latin typeface="Comic Sans Bold"/>
              </a:rPr>
              <a:t>Breadboard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830128" y="879967"/>
            <a:ext cx="7923076" cy="2200942"/>
            <a:chOff x="0" y="0"/>
            <a:chExt cx="2086736" cy="5796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6736" cy="579672"/>
            </a:xfrm>
            <a:custGeom>
              <a:avLst/>
              <a:gdLst/>
              <a:ahLst/>
              <a:cxnLst/>
              <a:rect l="l" t="t" r="r" b="b"/>
              <a:pathLst>
                <a:path w="2086736" h="579672">
                  <a:moveTo>
                    <a:pt x="49834" y="0"/>
                  </a:moveTo>
                  <a:lnTo>
                    <a:pt x="2036902" y="0"/>
                  </a:lnTo>
                  <a:cubicBezTo>
                    <a:pt x="2064425" y="0"/>
                    <a:pt x="2086736" y="22311"/>
                    <a:pt x="2086736" y="49834"/>
                  </a:cubicBezTo>
                  <a:lnTo>
                    <a:pt x="2086736" y="529838"/>
                  </a:lnTo>
                  <a:cubicBezTo>
                    <a:pt x="2086736" y="557361"/>
                    <a:pt x="2064425" y="579672"/>
                    <a:pt x="2036902" y="579672"/>
                  </a:cubicBezTo>
                  <a:lnTo>
                    <a:pt x="49834" y="579672"/>
                  </a:lnTo>
                  <a:cubicBezTo>
                    <a:pt x="22311" y="579672"/>
                    <a:pt x="0" y="557361"/>
                    <a:pt x="0" y="529838"/>
                  </a:cubicBezTo>
                  <a:lnTo>
                    <a:pt x="0" y="49834"/>
                  </a:lnTo>
                  <a:cubicBezTo>
                    <a:pt x="0" y="22311"/>
                    <a:pt x="22311" y="0"/>
                    <a:pt x="49834" y="0"/>
                  </a:cubicBezTo>
                  <a:close/>
                </a:path>
              </a:pathLst>
            </a:custGeom>
            <a:solidFill>
              <a:srgbClr val="F2532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86736" cy="61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785033">
            <a:off x="8435355" y="-6719"/>
            <a:ext cx="1028556" cy="1773373"/>
          </a:xfrm>
          <a:custGeom>
            <a:avLst/>
            <a:gdLst/>
            <a:ahLst/>
            <a:cxnLst/>
            <a:rect l="l" t="t" r="r" b="b"/>
            <a:pathLst>
              <a:path w="1028556" h="1773373">
                <a:moveTo>
                  <a:pt x="0" y="0"/>
                </a:moveTo>
                <a:lnTo>
                  <a:pt x="1028556" y="0"/>
                </a:lnTo>
                <a:lnTo>
                  <a:pt x="1028556" y="1773373"/>
                </a:lnTo>
                <a:lnTo>
                  <a:pt x="0" y="1773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10" name="Freeform 10"/>
          <p:cNvSpPr/>
          <p:nvPr/>
        </p:nvSpPr>
        <p:spPr>
          <a:xfrm rot="-1997385">
            <a:off x="457231" y="3580520"/>
            <a:ext cx="1142939" cy="687841"/>
          </a:xfrm>
          <a:custGeom>
            <a:avLst/>
            <a:gdLst/>
            <a:ahLst/>
            <a:cxnLst/>
            <a:rect l="l" t="t" r="r" b="b"/>
            <a:pathLst>
              <a:path w="1142939" h="687841">
                <a:moveTo>
                  <a:pt x="0" y="0"/>
                </a:moveTo>
                <a:lnTo>
                  <a:pt x="1142938" y="0"/>
                </a:lnTo>
                <a:lnTo>
                  <a:pt x="1142938" y="687841"/>
                </a:lnTo>
                <a:lnTo>
                  <a:pt x="0" y="687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17" name="Group 17"/>
          <p:cNvGrpSpPr/>
          <p:nvPr/>
        </p:nvGrpSpPr>
        <p:grpSpPr>
          <a:xfrm>
            <a:off x="12929709" y="-1540228"/>
            <a:ext cx="3080455" cy="308045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2547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1" name="Picture 30" descr="A person holding a screwdriver&#10;&#10;Description automatically generated">
            <a:extLst>
              <a:ext uri="{FF2B5EF4-FFF2-40B4-BE49-F238E27FC236}">
                <a16:creationId xmlns:a16="http://schemas.microsoft.com/office/drawing/2014/main" id="{FBAD424F-5961-8FEE-E856-413242857A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242713" y="2229446"/>
            <a:ext cx="5476365" cy="308045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915087" y="1181450"/>
            <a:ext cx="5509322" cy="180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FFFFFF"/>
                </a:solidFill>
                <a:latin typeface="More Sugar"/>
              </a:rPr>
              <a:t>Componentele Hardware</a:t>
            </a:r>
          </a:p>
        </p:txBody>
      </p:sp>
      <p:pic>
        <p:nvPicPr>
          <p:cNvPr id="24" name="Picture 23" descr="A blue screen on a cardboard surface&#10;&#10;Description automatically generated">
            <a:extLst>
              <a:ext uri="{FF2B5EF4-FFF2-40B4-BE49-F238E27FC236}">
                <a16:creationId xmlns:a16="http://schemas.microsoft.com/office/drawing/2014/main" id="{BE96AB18-075F-1094-A02E-0A25C62DF9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6" b="36883"/>
          <a:stretch/>
        </p:blipFill>
        <p:spPr>
          <a:xfrm>
            <a:off x="11682903" y="5634680"/>
            <a:ext cx="4770392" cy="3998544"/>
          </a:xfrm>
          <a:prstGeom prst="rect">
            <a:avLst/>
          </a:prstGeom>
        </p:spPr>
      </p:pic>
      <p:pic>
        <p:nvPicPr>
          <p:cNvPr id="26" name="Picture 25" descr="A cardboard box with wires and wires&#10;&#10;Description automatically generated">
            <a:extLst>
              <a:ext uri="{FF2B5EF4-FFF2-40B4-BE49-F238E27FC236}">
                <a16:creationId xmlns:a16="http://schemas.microsoft.com/office/drawing/2014/main" id="{D567C942-4CB5-E55D-6BB7-C730DAEDE9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" t="18752" r="-670" b="17185"/>
          <a:stretch/>
        </p:blipFill>
        <p:spPr>
          <a:xfrm>
            <a:off x="6143176" y="3698362"/>
            <a:ext cx="4917485" cy="5595573"/>
          </a:xfrm>
          <a:prstGeom prst="rect">
            <a:avLst/>
          </a:prstGeom>
        </p:spPr>
      </p:pic>
      <p:pic>
        <p:nvPicPr>
          <p:cNvPr id="28" name="Picture 27" descr="A blue light inside a cardboard box&#10;&#10;Description automatically generated">
            <a:extLst>
              <a:ext uri="{FF2B5EF4-FFF2-40B4-BE49-F238E27FC236}">
                <a16:creationId xmlns:a16="http://schemas.microsoft.com/office/drawing/2014/main" id="{CB70FB6C-EF43-2DB1-2221-45DE69CB05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3"/>
          <a:stretch/>
        </p:blipFill>
        <p:spPr>
          <a:xfrm>
            <a:off x="1520894" y="4284053"/>
            <a:ext cx="4003317" cy="5267641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-10509991">
            <a:off x="1569610" y="9248558"/>
            <a:ext cx="2628966" cy="1008866"/>
          </a:xfrm>
          <a:custGeom>
            <a:avLst/>
            <a:gdLst/>
            <a:ahLst/>
            <a:cxnLst/>
            <a:rect l="l" t="t" r="r" b="b"/>
            <a:pathLst>
              <a:path w="2628966" h="1008866">
                <a:moveTo>
                  <a:pt x="0" y="0"/>
                </a:moveTo>
                <a:lnTo>
                  <a:pt x="2628965" y="0"/>
                </a:lnTo>
                <a:lnTo>
                  <a:pt x="2628965" y="1008866"/>
                </a:lnTo>
                <a:lnTo>
                  <a:pt x="0" y="1008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14" name="Group 14"/>
          <p:cNvGrpSpPr/>
          <p:nvPr/>
        </p:nvGrpSpPr>
        <p:grpSpPr>
          <a:xfrm>
            <a:off x="9356941" y="3080909"/>
            <a:ext cx="1403306" cy="131982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32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18">
            <a:extLst>
              <a:ext uri="{FF2B5EF4-FFF2-40B4-BE49-F238E27FC236}">
                <a16:creationId xmlns:a16="http://schemas.microsoft.com/office/drawing/2014/main" id="{8EF53E31-25DB-43DC-D271-41EB8D939FF6}"/>
              </a:ext>
            </a:extLst>
          </p:cNvPr>
          <p:cNvSpPr/>
          <p:nvPr/>
        </p:nvSpPr>
        <p:spPr>
          <a:xfrm>
            <a:off x="15355904" y="8233560"/>
            <a:ext cx="1600200" cy="163345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C2547"/>
          </a:solidFill>
        </p:spPr>
        <p:txBody>
          <a:bodyPr/>
          <a:lstStyle/>
          <a:p>
            <a:endParaRPr lang="ro-RO" dirty="0"/>
          </a:p>
        </p:txBody>
      </p:sp>
      <p:grpSp>
        <p:nvGrpSpPr>
          <p:cNvPr id="11" name="Group 11"/>
          <p:cNvGrpSpPr/>
          <p:nvPr/>
        </p:nvGrpSpPr>
        <p:grpSpPr>
          <a:xfrm>
            <a:off x="16100433" y="2060292"/>
            <a:ext cx="592757" cy="5927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C2547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1291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09991">
            <a:off x="11786231" y="9367265"/>
            <a:ext cx="2628966" cy="1008866"/>
          </a:xfrm>
          <a:custGeom>
            <a:avLst/>
            <a:gdLst/>
            <a:ahLst/>
            <a:cxnLst/>
            <a:rect l="l" t="t" r="r" b="b"/>
            <a:pathLst>
              <a:path w="2628966" h="1008866">
                <a:moveTo>
                  <a:pt x="0" y="0"/>
                </a:moveTo>
                <a:lnTo>
                  <a:pt x="2628965" y="0"/>
                </a:lnTo>
                <a:lnTo>
                  <a:pt x="2628965" y="1008865"/>
                </a:lnTo>
                <a:lnTo>
                  <a:pt x="0" y="1008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3" name="Group 3"/>
          <p:cNvGrpSpPr/>
          <p:nvPr/>
        </p:nvGrpSpPr>
        <p:grpSpPr>
          <a:xfrm>
            <a:off x="8732622" y="1028700"/>
            <a:ext cx="7923076" cy="2200942"/>
            <a:chOff x="0" y="0"/>
            <a:chExt cx="2086736" cy="5796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6736" cy="579672"/>
            </a:xfrm>
            <a:custGeom>
              <a:avLst/>
              <a:gdLst/>
              <a:ahLst/>
              <a:cxnLst/>
              <a:rect l="l" t="t" r="r" b="b"/>
              <a:pathLst>
                <a:path w="2086736" h="579672">
                  <a:moveTo>
                    <a:pt x="49834" y="0"/>
                  </a:moveTo>
                  <a:lnTo>
                    <a:pt x="2036902" y="0"/>
                  </a:lnTo>
                  <a:cubicBezTo>
                    <a:pt x="2064425" y="0"/>
                    <a:pt x="2086736" y="22311"/>
                    <a:pt x="2086736" y="49834"/>
                  </a:cubicBezTo>
                  <a:lnTo>
                    <a:pt x="2086736" y="529838"/>
                  </a:lnTo>
                  <a:cubicBezTo>
                    <a:pt x="2086736" y="557361"/>
                    <a:pt x="2064425" y="579672"/>
                    <a:pt x="2036902" y="579672"/>
                  </a:cubicBezTo>
                  <a:lnTo>
                    <a:pt x="49834" y="579672"/>
                  </a:lnTo>
                  <a:cubicBezTo>
                    <a:pt x="22311" y="579672"/>
                    <a:pt x="0" y="557361"/>
                    <a:pt x="0" y="529838"/>
                  </a:cubicBezTo>
                  <a:lnTo>
                    <a:pt x="0" y="49834"/>
                  </a:lnTo>
                  <a:cubicBezTo>
                    <a:pt x="0" y="22311"/>
                    <a:pt x="22311" y="0"/>
                    <a:pt x="49834" y="0"/>
                  </a:cubicBezTo>
                  <a:close/>
                </a:path>
              </a:pathLst>
            </a:custGeom>
            <a:solidFill>
              <a:srgbClr val="B15A1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86736" cy="61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57103">
            <a:off x="1029933" y="5568662"/>
            <a:ext cx="806255" cy="1390094"/>
          </a:xfrm>
          <a:custGeom>
            <a:avLst/>
            <a:gdLst/>
            <a:ahLst/>
            <a:cxnLst/>
            <a:rect l="l" t="t" r="r" b="b"/>
            <a:pathLst>
              <a:path w="806255" h="1390094">
                <a:moveTo>
                  <a:pt x="0" y="0"/>
                </a:moveTo>
                <a:lnTo>
                  <a:pt x="806254" y="0"/>
                </a:lnTo>
                <a:lnTo>
                  <a:pt x="806254" y="1390095"/>
                </a:lnTo>
                <a:lnTo>
                  <a:pt x="0" y="1390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7" name="Freeform 7"/>
          <p:cNvSpPr/>
          <p:nvPr/>
        </p:nvSpPr>
        <p:spPr>
          <a:xfrm rot="-1997385">
            <a:off x="715947" y="3834377"/>
            <a:ext cx="1142939" cy="687841"/>
          </a:xfrm>
          <a:custGeom>
            <a:avLst/>
            <a:gdLst/>
            <a:ahLst/>
            <a:cxnLst/>
            <a:rect l="l" t="t" r="r" b="b"/>
            <a:pathLst>
              <a:path w="1142939" h="687841">
                <a:moveTo>
                  <a:pt x="0" y="0"/>
                </a:moveTo>
                <a:lnTo>
                  <a:pt x="1142938" y="0"/>
                </a:lnTo>
                <a:lnTo>
                  <a:pt x="1142938" y="687841"/>
                </a:lnTo>
                <a:lnTo>
                  <a:pt x="0" y="687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8" name="Group 8"/>
          <p:cNvGrpSpPr/>
          <p:nvPr/>
        </p:nvGrpSpPr>
        <p:grpSpPr>
          <a:xfrm>
            <a:off x="850855" y="2543952"/>
            <a:ext cx="2972112" cy="1213550"/>
            <a:chOff x="0" y="0"/>
            <a:chExt cx="782779" cy="3196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2779" cy="319618"/>
            </a:xfrm>
            <a:custGeom>
              <a:avLst/>
              <a:gdLst/>
              <a:ahLst/>
              <a:cxnLst/>
              <a:rect l="l" t="t" r="r" b="b"/>
              <a:pathLst>
                <a:path w="782779" h="319618">
                  <a:moveTo>
                    <a:pt x="132848" y="0"/>
                  </a:moveTo>
                  <a:lnTo>
                    <a:pt x="649931" y="0"/>
                  </a:lnTo>
                  <a:cubicBezTo>
                    <a:pt x="723301" y="0"/>
                    <a:pt x="782779" y="59478"/>
                    <a:pt x="782779" y="132848"/>
                  </a:cubicBezTo>
                  <a:lnTo>
                    <a:pt x="782779" y="186771"/>
                  </a:lnTo>
                  <a:cubicBezTo>
                    <a:pt x="782779" y="222004"/>
                    <a:pt x="768782" y="255794"/>
                    <a:pt x="743868" y="280708"/>
                  </a:cubicBezTo>
                  <a:cubicBezTo>
                    <a:pt x="718955" y="305622"/>
                    <a:pt x="685164" y="319618"/>
                    <a:pt x="649931" y="319618"/>
                  </a:cubicBezTo>
                  <a:lnTo>
                    <a:pt x="132848" y="319618"/>
                  </a:lnTo>
                  <a:cubicBezTo>
                    <a:pt x="97614" y="319618"/>
                    <a:pt x="63824" y="305622"/>
                    <a:pt x="38910" y="280708"/>
                  </a:cubicBezTo>
                  <a:cubicBezTo>
                    <a:pt x="13996" y="255794"/>
                    <a:pt x="0" y="222004"/>
                    <a:pt x="0" y="186771"/>
                  </a:cubicBezTo>
                  <a:lnTo>
                    <a:pt x="0" y="132848"/>
                  </a:lnTo>
                  <a:cubicBezTo>
                    <a:pt x="0" y="97614"/>
                    <a:pt x="13996" y="63824"/>
                    <a:pt x="38910" y="38910"/>
                  </a:cubicBezTo>
                  <a:cubicBezTo>
                    <a:pt x="63824" y="13996"/>
                    <a:pt x="97614" y="0"/>
                    <a:pt x="132848" y="0"/>
                  </a:cubicBezTo>
                  <a:close/>
                </a:path>
              </a:pathLst>
            </a:custGeom>
            <a:solidFill>
              <a:srgbClr val="F8E7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82779" cy="357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03635" y="1196231"/>
            <a:ext cx="592757" cy="5927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C2547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89411" y="7857262"/>
            <a:ext cx="1029821" cy="102982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A698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824924" y="-843792"/>
            <a:ext cx="3647050" cy="364705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2547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346669">
            <a:off x="4740092" y="8756476"/>
            <a:ext cx="1112600" cy="669583"/>
          </a:xfrm>
          <a:custGeom>
            <a:avLst/>
            <a:gdLst/>
            <a:ahLst/>
            <a:cxnLst/>
            <a:rect l="l" t="t" r="r" b="b"/>
            <a:pathLst>
              <a:path w="1112600" h="669583">
                <a:moveTo>
                  <a:pt x="0" y="0"/>
                </a:moveTo>
                <a:lnTo>
                  <a:pt x="1112600" y="0"/>
                </a:lnTo>
                <a:lnTo>
                  <a:pt x="1112600" y="669583"/>
                </a:lnTo>
                <a:lnTo>
                  <a:pt x="0" y="669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1" name="Freeform 21"/>
          <p:cNvSpPr/>
          <p:nvPr/>
        </p:nvSpPr>
        <p:spPr>
          <a:xfrm rot="-1633378">
            <a:off x="16035650" y="438533"/>
            <a:ext cx="1753325" cy="2606294"/>
          </a:xfrm>
          <a:custGeom>
            <a:avLst/>
            <a:gdLst/>
            <a:ahLst/>
            <a:cxnLst/>
            <a:rect l="l" t="t" r="r" b="b"/>
            <a:pathLst>
              <a:path w="1753325" h="2606294">
                <a:moveTo>
                  <a:pt x="0" y="0"/>
                </a:moveTo>
                <a:lnTo>
                  <a:pt x="1753325" y="0"/>
                </a:lnTo>
                <a:lnTo>
                  <a:pt x="1753325" y="2606293"/>
                </a:lnTo>
                <a:lnTo>
                  <a:pt x="0" y="2606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2" name="Freeform 22"/>
          <p:cNvSpPr/>
          <p:nvPr/>
        </p:nvSpPr>
        <p:spPr>
          <a:xfrm rot="565212">
            <a:off x="234316" y="7768470"/>
            <a:ext cx="700295" cy="1207405"/>
          </a:xfrm>
          <a:custGeom>
            <a:avLst/>
            <a:gdLst/>
            <a:ahLst/>
            <a:cxnLst/>
            <a:rect l="l" t="t" r="r" b="b"/>
            <a:pathLst>
              <a:path w="700295" h="1207405">
                <a:moveTo>
                  <a:pt x="0" y="0"/>
                </a:moveTo>
                <a:lnTo>
                  <a:pt x="700296" y="0"/>
                </a:lnTo>
                <a:lnTo>
                  <a:pt x="700296" y="1207405"/>
                </a:lnTo>
                <a:lnTo>
                  <a:pt x="0" y="1207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3" name="Freeform 23"/>
          <p:cNvSpPr/>
          <p:nvPr/>
        </p:nvSpPr>
        <p:spPr>
          <a:xfrm>
            <a:off x="850855" y="3504862"/>
            <a:ext cx="8293145" cy="4700484"/>
          </a:xfrm>
          <a:custGeom>
            <a:avLst/>
            <a:gdLst/>
            <a:ahLst/>
            <a:cxnLst/>
            <a:rect l="l" t="t" r="r" b="b"/>
            <a:pathLst>
              <a:path w="8293145" h="4700484">
                <a:moveTo>
                  <a:pt x="0" y="0"/>
                </a:moveTo>
                <a:lnTo>
                  <a:pt x="8293145" y="0"/>
                </a:lnTo>
                <a:lnTo>
                  <a:pt x="8293145" y="4700484"/>
                </a:lnTo>
                <a:lnTo>
                  <a:pt x="0" y="47004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24" name="Group 24"/>
          <p:cNvGrpSpPr/>
          <p:nvPr/>
        </p:nvGrpSpPr>
        <p:grpSpPr>
          <a:xfrm>
            <a:off x="9599455" y="3577148"/>
            <a:ext cx="6715751" cy="1213550"/>
            <a:chOff x="0" y="0"/>
            <a:chExt cx="1768758" cy="3196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68758" cy="319618"/>
            </a:xfrm>
            <a:custGeom>
              <a:avLst/>
              <a:gdLst/>
              <a:ahLst/>
              <a:cxnLst/>
              <a:rect l="l" t="t" r="r" b="b"/>
              <a:pathLst>
                <a:path w="1768758" h="319618">
                  <a:moveTo>
                    <a:pt x="58793" y="0"/>
                  </a:moveTo>
                  <a:lnTo>
                    <a:pt x="1709965" y="0"/>
                  </a:lnTo>
                  <a:cubicBezTo>
                    <a:pt x="1742435" y="0"/>
                    <a:pt x="1768758" y="26322"/>
                    <a:pt x="1768758" y="58793"/>
                  </a:cubicBezTo>
                  <a:lnTo>
                    <a:pt x="1768758" y="260825"/>
                  </a:lnTo>
                  <a:cubicBezTo>
                    <a:pt x="1768758" y="293296"/>
                    <a:pt x="1742435" y="319618"/>
                    <a:pt x="1709965" y="319618"/>
                  </a:cubicBezTo>
                  <a:lnTo>
                    <a:pt x="58793" y="319618"/>
                  </a:lnTo>
                  <a:cubicBezTo>
                    <a:pt x="26322" y="319618"/>
                    <a:pt x="0" y="293296"/>
                    <a:pt x="0" y="260825"/>
                  </a:cubicBezTo>
                  <a:lnTo>
                    <a:pt x="0" y="58793"/>
                  </a:lnTo>
                  <a:cubicBezTo>
                    <a:pt x="0" y="26322"/>
                    <a:pt x="26322" y="0"/>
                    <a:pt x="58793" y="0"/>
                  </a:cubicBezTo>
                  <a:close/>
                </a:path>
              </a:pathLst>
            </a:custGeom>
            <a:solidFill>
              <a:srgbClr val="F8E7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768758" cy="357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9599455" y="4343413"/>
            <a:ext cx="8245615" cy="5358556"/>
          </a:xfrm>
          <a:custGeom>
            <a:avLst/>
            <a:gdLst/>
            <a:ahLst/>
            <a:cxnLst/>
            <a:rect l="l" t="t" r="r" b="b"/>
            <a:pathLst>
              <a:path w="8245615" h="5358556">
                <a:moveTo>
                  <a:pt x="0" y="0"/>
                </a:moveTo>
                <a:lnTo>
                  <a:pt x="8245615" y="0"/>
                </a:lnTo>
                <a:lnTo>
                  <a:pt x="8245615" y="5358556"/>
                </a:lnTo>
                <a:lnTo>
                  <a:pt x="0" y="53585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8" name="TextBox 28"/>
          <p:cNvSpPr txBox="1"/>
          <p:nvPr/>
        </p:nvSpPr>
        <p:spPr>
          <a:xfrm>
            <a:off x="10027302" y="1028212"/>
            <a:ext cx="5509322" cy="227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More Sugar"/>
              </a:rPr>
              <a:t>Aspectele Software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8263" y="2781332"/>
            <a:ext cx="321729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C2547"/>
                </a:solidFill>
                <a:latin typeface="Comic Sans Bold"/>
              </a:rPr>
              <a:t>Initializarea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29209" y="3735613"/>
            <a:ext cx="705624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C2547"/>
                </a:solidFill>
                <a:latin typeface="Comic Sans Bold"/>
              </a:rPr>
              <a:t>Afisarea mesajelor pe display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09991">
            <a:off x="11786231" y="9367265"/>
            <a:ext cx="2628966" cy="1008866"/>
          </a:xfrm>
          <a:custGeom>
            <a:avLst/>
            <a:gdLst/>
            <a:ahLst/>
            <a:cxnLst/>
            <a:rect l="l" t="t" r="r" b="b"/>
            <a:pathLst>
              <a:path w="2628966" h="1008866">
                <a:moveTo>
                  <a:pt x="0" y="0"/>
                </a:moveTo>
                <a:lnTo>
                  <a:pt x="2628965" y="0"/>
                </a:lnTo>
                <a:lnTo>
                  <a:pt x="2628965" y="1008865"/>
                </a:lnTo>
                <a:lnTo>
                  <a:pt x="0" y="1008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3" name="Group 3"/>
          <p:cNvGrpSpPr/>
          <p:nvPr/>
        </p:nvGrpSpPr>
        <p:grpSpPr>
          <a:xfrm>
            <a:off x="8732622" y="1028700"/>
            <a:ext cx="7923076" cy="2200942"/>
            <a:chOff x="0" y="0"/>
            <a:chExt cx="2086736" cy="5796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6736" cy="579672"/>
            </a:xfrm>
            <a:custGeom>
              <a:avLst/>
              <a:gdLst/>
              <a:ahLst/>
              <a:cxnLst/>
              <a:rect l="l" t="t" r="r" b="b"/>
              <a:pathLst>
                <a:path w="2086736" h="579672">
                  <a:moveTo>
                    <a:pt x="49834" y="0"/>
                  </a:moveTo>
                  <a:lnTo>
                    <a:pt x="2036902" y="0"/>
                  </a:lnTo>
                  <a:cubicBezTo>
                    <a:pt x="2064425" y="0"/>
                    <a:pt x="2086736" y="22311"/>
                    <a:pt x="2086736" y="49834"/>
                  </a:cubicBezTo>
                  <a:lnTo>
                    <a:pt x="2086736" y="529838"/>
                  </a:lnTo>
                  <a:cubicBezTo>
                    <a:pt x="2086736" y="557361"/>
                    <a:pt x="2064425" y="579672"/>
                    <a:pt x="2036902" y="579672"/>
                  </a:cubicBezTo>
                  <a:lnTo>
                    <a:pt x="49834" y="579672"/>
                  </a:lnTo>
                  <a:cubicBezTo>
                    <a:pt x="22311" y="579672"/>
                    <a:pt x="0" y="557361"/>
                    <a:pt x="0" y="529838"/>
                  </a:cubicBezTo>
                  <a:lnTo>
                    <a:pt x="0" y="49834"/>
                  </a:lnTo>
                  <a:cubicBezTo>
                    <a:pt x="0" y="22311"/>
                    <a:pt x="22311" y="0"/>
                    <a:pt x="49834" y="0"/>
                  </a:cubicBezTo>
                  <a:close/>
                </a:path>
              </a:pathLst>
            </a:custGeom>
            <a:solidFill>
              <a:srgbClr val="B15A1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86736" cy="61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57103">
            <a:off x="1029933" y="5568662"/>
            <a:ext cx="806255" cy="1390094"/>
          </a:xfrm>
          <a:custGeom>
            <a:avLst/>
            <a:gdLst/>
            <a:ahLst/>
            <a:cxnLst/>
            <a:rect l="l" t="t" r="r" b="b"/>
            <a:pathLst>
              <a:path w="806255" h="1390094">
                <a:moveTo>
                  <a:pt x="0" y="0"/>
                </a:moveTo>
                <a:lnTo>
                  <a:pt x="806254" y="0"/>
                </a:lnTo>
                <a:lnTo>
                  <a:pt x="806254" y="1390095"/>
                </a:lnTo>
                <a:lnTo>
                  <a:pt x="0" y="1390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7" name="Freeform 7"/>
          <p:cNvSpPr/>
          <p:nvPr/>
        </p:nvSpPr>
        <p:spPr>
          <a:xfrm rot="-1997385">
            <a:off x="715947" y="3834377"/>
            <a:ext cx="1142939" cy="687841"/>
          </a:xfrm>
          <a:custGeom>
            <a:avLst/>
            <a:gdLst/>
            <a:ahLst/>
            <a:cxnLst/>
            <a:rect l="l" t="t" r="r" b="b"/>
            <a:pathLst>
              <a:path w="1142939" h="687841">
                <a:moveTo>
                  <a:pt x="0" y="0"/>
                </a:moveTo>
                <a:lnTo>
                  <a:pt x="1142938" y="0"/>
                </a:lnTo>
                <a:lnTo>
                  <a:pt x="1142938" y="687841"/>
                </a:lnTo>
                <a:lnTo>
                  <a:pt x="0" y="687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8" name="Group 8"/>
          <p:cNvGrpSpPr/>
          <p:nvPr/>
        </p:nvGrpSpPr>
        <p:grpSpPr>
          <a:xfrm>
            <a:off x="1590506" y="2622867"/>
            <a:ext cx="4618042" cy="1213550"/>
            <a:chOff x="0" y="0"/>
            <a:chExt cx="1216275" cy="3196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6275" cy="319618"/>
            </a:xfrm>
            <a:custGeom>
              <a:avLst/>
              <a:gdLst/>
              <a:ahLst/>
              <a:cxnLst/>
              <a:rect l="l" t="t" r="r" b="b"/>
              <a:pathLst>
                <a:path w="1216275" h="319618">
                  <a:moveTo>
                    <a:pt x="85499" y="0"/>
                  </a:moveTo>
                  <a:lnTo>
                    <a:pt x="1130776" y="0"/>
                  </a:lnTo>
                  <a:cubicBezTo>
                    <a:pt x="1153451" y="0"/>
                    <a:pt x="1175198" y="9008"/>
                    <a:pt x="1191232" y="25042"/>
                  </a:cubicBezTo>
                  <a:cubicBezTo>
                    <a:pt x="1207267" y="41076"/>
                    <a:pt x="1216275" y="62823"/>
                    <a:pt x="1216275" y="85499"/>
                  </a:cubicBezTo>
                  <a:lnTo>
                    <a:pt x="1216275" y="234119"/>
                  </a:lnTo>
                  <a:cubicBezTo>
                    <a:pt x="1216275" y="281339"/>
                    <a:pt x="1177995" y="319618"/>
                    <a:pt x="1130776" y="319618"/>
                  </a:cubicBezTo>
                  <a:lnTo>
                    <a:pt x="85499" y="319618"/>
                  </a:lnTo>
                  <a:cubicBezTo>
                    <a:pt x="62823" y="319618"/>
                    <a:pt x="41076" y="310610"/>
                    <a:pt x="25042" y="294576"/>
                  </a:cubicBezTo>
                  <a:cubicBezTo>
                    <a:pt x="9008" y="278542"/>
                    <a:pt x="0" y="256795"/>
                    <a:pt x="0" y="234119"/>
                  </a:cubicBezTo>
                  <a:lnTo>
                    <a:pt x="0" y="85499"/>
                  </a:lnTo>
                  <a:cubicBezTo>
                    <a:pt x="0" y="62823"/>
                    <a:pt x="9008" y="41076"/>
                    <a:pt x="25042" y="25042"/>
                  </a:cubicBezTo>
                  <a:cubicBezTo>
                    <a:pt x="41076" y="9008"/>
                    <a:pt x="62823" y="0"/>
                    <a:pt x="85499" y="0"/>
                  </a:cubicBezTo>
                  <a:close/>
                </a:path>
              </a:pathLst>
            </a:custGeom>
            <a:solidFill>
              <a:srgbClr val="F8E7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16275" cy="357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03635" y="1196231"/>
            <a:ext cx="592757" cy="5927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C2547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89411" y="7857262"/>
            <a:ext cx="1029821" cy="102982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A698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824924" y="-843792"/>
            <a:ext cx="3647050" cy="364705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2547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346669">
            <a:off x="4740092" y="8756476"/>
            <a:ext cx="1112600" cy="669583"/>
          </a:xfrm>
          <a:custGeom>
            <a:avLst/>
            <a:gdLst/>
            <a:ahLst/>
            <a:cxnLst/>
            <a:rect l="l" t="t" r="r" b="b"/>
            <a:pathLst>
              <a:path w="1112600" h="669583">
                <a:moveTo>
                  <a:pt x="0" y="0"/>
                </a:moveTo>
                <a:lnTo>
                  <a:pt x="1112600" y="0"/>
                </a:lnTo>
                <a:lnTo>
                  <a:pt x="1112600" y="669583"/>
                </a:lnTo>
                <a:lnTo>
                  <a:pt x="0" y="669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1" name="Freeform 21"/>
          <p:cNvSpPr/>
          <p:nvPr/>
        </p:nvSpPr>
        <p:spPr>
          <a:xfrm rot="-1633378">
            <a:off x="16035650" y="438533"/>
            <a:ext cx="1753325" cy="2606294"/>
          </a:xfrm>
          <a:custGeom>
            <a:avLst/>
            <a:gdLst/>
            <a:ahLst/>
            <a:cxnLst/>
            <a:rect l="l" t="t" r="r" b="b"/>
            <a:pathLst>
              <a:path w="1753325" h="2606294">
                <a:moveTo>
                  <a:pt x="0" y="0"/>
                </a:moveTo>
                <a:lnTo>
                  <a:pt x="1753325" y="0"/>
                </a:lnTo>
                <a:lnTo>
                  <a:pt x="1753325" y="2606293"/>
                </a:lnTo>
                <a:lnTo>
                  <a:pt x="0" y="2606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2" name="Freeform 22"/>
          <p:cNvSpPr/>
          <p:nvPr/>
        </p:nvSpPr>
        <p:spPr>
          <a:xfrm rot="565212">
            <a:off x="234316" y="7768470"/>
            <a:ext cx="700295" cy="1207405"/>
          </a:xfrm>
          <a:custGeom>
            <a:avLst/>
            <a:gdLst/>
            <a:ahLst/>
            <a:cxnLst/>
            <a:rect l="l" t="t" r="r" b="b"/>
            <a:pathLst>
              <a:path w="700295" h="1207405">
                <a:moveTo>
                  <a:pt x="0" y="0"/>
                </a:moveTo>
                <a:lnTo>
                  <a:pt x="700296" y="0"/>
                </a:lnTo>
                <a:lnTo>
                  <a:pt x="700296" y="1207405"/>
                </a:lnTo>
                <a:lnTo>
                  <a:pt x="0" y="1207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3" name="Freeform 23"/>
          <p:cNvSpPr/>
          <p:nvPr/>
        </p:nvSpPr>
        <p:spPr>
          <a:xfrm>
            <a:off x="1590506" y="3577148"/>
            <a:ext cx="8103423" cy="5514119"/>
          </a:xfrm>
          <a:custGeom>
            <a:avLst/>
            <a:gdLst/>
            <a:ahLst/>
            <a:cxnLst/>
            <a:rect l="l" t="t" r="r" b="b"/>
            <a:pathLst>
              <a:path w="8103423" h="5514119">
                <a:moveTo>
                  <a:pt x="0" y="0"/>
                </a:moveTo>
                <a:lnTo>
                  <a:pt x="8103423" y="0"/>
                </a:lnTo>
                <a:lnTo>
                  <a:pt x="8103423" y="5514119"/>
                </a:lnTo>
                <a:lnTo>
                  <a:pt x="0" y="55141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088" b="-35222"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24" name="Group 24"/>
          <p:cNvGrpSpPr/>
          <p:nvPr/>
        </p:nvGrpSpPr>
        <p:grpSpPr>
          <a:xfrm>
            <a:off x="10027302" y="4178297"/>
            <a:ext cx="5798805" cy="801881"/>
            <a:chOff x="0" y="0"/>
            <a:chExt cx="1527257" cy="21119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27257" cy="211195"/>
            </a:xfrm>
            <a:custGeom>
              <a:avLst/>
              <a:gdLst/>
              <a:ahLst/>
              <a:cxnLst/>
              <a:rect l="l" t="t" r="r" b="b"/>
              <a:pathLst>
                <a:path w="1527257" h="211195">
                  <a:moveTo>
                    <a:pt x="68090" y="0"/>
                  </a:moveTo>
                  <a:lnTo>
                    <a:pt x="1459168" y="0"/>
                  </a:lnTo>
                  <a:cubicBezTo>
                    <a:pt x="1477226" y="0"/>
                    <a:pt x="1494545" y="7174"/>
                    <a:pt x="1507314" y="19943"/>
                  </a:cubicBezTo>
                  <a:cubicBezTo>
                    <a:pt x="1520084" y="32712"/>
                    <a:pt x="1527257" y="50031"/>
                    <a:pt x="1527257" y="68090"/>
                  </a:cubicBezTo>
                  <a:lnTo>
                    <a:pt x="1527257" y="143105"/>
                  </a:lnTo>
                  <a:cubicBezTo>
                    <a:pt x="1527257" y="180710"/>
                    <a:pt x="1496773" y="211195"/>
                    <a:pt x="1459168" y="211195"/>
                  </a:cubicBezTo>
                  <a:lnTo>
                    <a:pt x="68090" y="211195"/>
                  </a:lnTo>
                  <a:cubicBezTo>
                    <a:pt x="30485" y="211195"/>
                    <a:pt x="0" y="180710"/>
                    <a:pt x="0" y="143105"/>
                  </a:cubicBezTo>
                  <a:lnTo>
                    <a:pt x="0" y="68090"/>
                  </a:lnTo>
                  <a:cubicBezTo>
                    <a:pt x="0" y="30485"/>
                    <a:pt x="30485" y="0"/>
                    <a:pt x="68090" y="0"/>
                  </a:cubicBezTo>
                  <a:close/>
                </a:path>
              </a:pathLst>
            </a:custGeom>
            <a:solidFill>
              <a:srgbClr val="F8E7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527257" cy="249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095374" y="4779447"/>
            <a:ext cx="7878182" cy="1846974"/>
          </a:xfrm>
          <a:custGeom>
            <a:avLst/>
            <a:gdLst/>
            <a:ahLst/>
            <a:cxnLst/>
            <a:rect l="l" t="t" r="r" b="b"/>
            <a:pathLst>
              <a:path w="7878182" h="1846974">
                <a:moveTo>
                  <a:pt x="0" y="0"/>
                </a:moveTo>
                <a:lnTo>
                  <a:pt x="7878182" y="0"/>
                </a:lnTo>
                <a:lnTo>
                  <a:pt x="7878182" y="1846974"/>
                </a:lnTo>
                <a:lnTo>
                  <a:pt x="0" y="18469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95643"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8" name="TextBox 28"/>
          <p:cNvSpPr txBox="1"/>
          <p:nvPr/>
        </p:nvSpPr>
        <p:spPr>
          <a:xfrm>
            <a:off x="10027302" y="1028212"/>
            <a:ext cx="5509322" cy="227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More Sugar"/>
              </a:rPr>
              <a:t>Aspectele Software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79095" y="2853204"/>
            <a:ext cx="321729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C2547"/>
                </a:solidFill>
                <a:latin typeface="Comic Sans Bold"/>
              </a:rPr>
              <a:t>Citirea senzorilor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39753" y="4237990"/>
            <a:ext cx="56863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C2547"/>
                </a:solidFill>
                <a:latin typeface="Comic Sans Bold"/>
              </a:rPr>
              <a:t>Trimitera datelor  prin Bluetooth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778441" y="2380944"/>
            <a:ext cx="9569006" cy="6041622"/>
            <a:chOff x="0" y="0"/>
            <a:chExt cx="2520232" cy="1591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0232" cy="1591209"/>
            </a:xfrm>
            <a:custGeom>
              <a:avLst/>
              <a:gdLst/>
              <a:ahLst/>
              <a:cxnLst/>
              <a:rect l="l" t="t" r="r" b="b"/>
              <a:pathLst>
                <a:path w="2520232" h="1591209">
                  <a:moveTo>
                    <a:pt x="41262" y="0"/>
                  </a:moveTo>
                  <a:lnTo>
                    <a:pt x="2478970" y="0"/>
                  </a:lnTo>
                  <a:cubicBezTo>
                    <a:pt x="2489913" y="0"/>
                    <a:pt x="2500408" y="4347"/>
                    <a:pt x="2508147" y="12085"/>
                  </a:cubicBezTo>
                  <a:cubicBezTo>
                    <a:pt x="2515885" y="19824"/>
                    <a:pt x="2520232" y="30319"/>
                    <a:pt x="2520232" y="41262"/>
                  </a:cubicBezTo>
                  <a:lnTo>
                    <a:pt x="2520232" y="1549947"/>
                  </a:lnTo>
                  <a:cubicBezTo>
                    <a:pt x="2520232" y="1572735"/>
                    <a:pt x="2501758" y="1591209"/>
                    <a:pt x="2478970" y="1591209"/>
                  </a:cubicBezTo>
                  <a:lnTo>
                    <a:pt x="41262" y="1591209"/>
                  </a:lnTo>
                  <a:cubicBezTo>
                    <a:pt x="30319" y="1591209"/>
                    <a:pt x="19824" y="1586862"/>
                    <a:pt x="12085" y="1579124"/>
                  </a:cubicBezTo>
                  <a:cubicBezTo>
                    <a:pt x="4347" y="1571386"/>
                    <a:pt x="0" y="1560890"/>
                    <a:pt x="0" y="1549947"/>
                  </a:cubicBezTo>
                  <a:lnTo>
                    <a:pt x="0" y="41262"/>
                  </a:lnTo>
                  <a:cubicBezTo>
                    <a:pt x="0" y="18474"/>
                    <a:pt x="18474" y="0"/>
                    <a:pt x="41262" y="0"/>
                  </a:cubicBezTo>
                  <a:close/>
                </a:path>
              </a:pathLst>
            </a:custGeom>
            <a:solidFill>
              <a:srgbClr val="F8E7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20232" cy="16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2347" y="584318"/>
            <a:ext cx="7127640" cy="1796625"/>
            <a:chOff x="0" y="0"/>
            <a:chExt cx="1877238" cy="4731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7239" cy="473185"/>
            </a:xfrm>
            <a:custGeom>
              <a:avLst/>
              <a:gdLst/>
              <a:ahLst/>
              <a:cxnLst/>
              <a:rect l="l" t="t" r="r" b="b"/>
              <a:pathLst>
                <a:path w="1877239" h="473185">
                  <a:moveTo>
                    <a:pt x="55395" y="0"/>
                  </a:moveTo>
                  <a:lnTo>
                    <a:pt x="1821843" y="0"/>
                  </a:lnTo>
                  <a:cubicBezTo>
                    <a:pt x="1836535" y="0"/>
                    <a:pt x="1850625" y="5836"/>
                    <a:pt x="1861014" y="16225"/>
                  </a:cubicBezTo>
                  <a:cubicBezTo>
                    <a:pt x="1871402" y="26614"/>
                    <a:pt x="1877239" y="40704"/>
                    <a:pt x="1877239" y="55395"/>
                  </a:cubicBezTo>
                  <a:lnTo>
                    <a:pt x="1877239" y="417790"/>
                  </a:lnTo>
                  <a:cubicBezTo>
                    <a:pt x="1877239" y="432482"/>
                    <a:pt x="1871402" y="446572"/>
                    <a:pt x="1861014" y="456960"/>
                  </a:cubicBezTo>
                  <a:cubicBezTo>
                    <a:pt x="1850625" y="467349"/>
                    <a:pt x="1836535" y="473185"/>
                    <a:pt x="1821843" y="473185"/>
                  </a:cubicBezTo>
                  <a:lnTo>
                    <a:pt x="55395" y="473185"/>
                  </a:lnTo>
                  <a:cubicBezTo>
                    <a:pt x="40704" y="473185"/>
                    <a:pt x="26614" y="467349"/>
                    <a:pt x="16225" y="456960"/>
                  </a:cubicBezTo>
                  <a:cubicBezTo>
                    <a:pt x="5836" y="446572"/>
                    <a:pt x="0" y="432482"/>
                    <a:pt x="0" y="417790"/>
                  </a:cubicBezTo>
                  <a:lnTo>
                    <a:pt x="0" y="55395"/>
                  </a:lnTo>
                  <a:cubicBezTo>
                    <a:pt x="0" y="40704"/>
                    <a:pt x="5836" y="26614"/>
                    <a:pt x="16225" y="16225"/>
                  </a:cubicBezTo>
                  <a:cubicBezTo>
                    <a:pt x="26614" y="5836"/>
                    <a:pt x="40704" y="0"/>
                    <a:pt x="55395" y="0"/>
                  </a:cubicBezTo>
                  <a:close/>
                </a:path>
              </a:pathLst>
            </a:custGeom>
            <a:solidFill>
              <a:srgbClr val="DD727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77238" cy="51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486630">
            <a:off x="1335630" y="4062213"/>
            <a:ext cx="885621" cy="1526932"/>
          </a:xfrm>
          <a:custGeom>
            <a:avLst/>
            <a:gdLst/>
            <a:ahLst/>
            <a:cxnLst/>
            <a:rect l="l" t="t" r="r" b="b"/>
            <a:pathLst>
              <a:path w="885621" h="1526932">
                <a:moveTo>
                  <a:pt x="0" y="0"/>
                </a:moveTo>
                <a:lnTo>
                  <a:pt x="885621" y="0"/>
                </a:lnTo>
                <a:lnTo>
                  <a:pt x="885621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10" name="Freeform 10"/>
          <p:cNvSpPr/>
          <p:nvPr/>
        </p:nvSpPr>
        <p:spPr>
          <a:xfrm rot="-2960900">
            <a:off x="509369" y="6930249"/>
            <a:ext cx="1038663" cy="625086"/>
          </a:xfrm>
          <a:custGeom>
            <a:avLst/>
            <a:gdLst/>
            <a:ahLst/>
            <a:cxnLst/>
            <a:rect l="l" t="t" r="r" b="b"/>
            <a:pathLst>
              <a:path w="1038663" h="625086">
                <a:moveTo>
                  <a:pt x="0" y="0"/>
                </a:moveTo>
                <a:lnTo>
                  <a:pt x="1038662" y="0"/>
                </a:lnTo>
                <a:lnTo>
                  <a:pt x="1038662" y="625087"/>
                </a:lnTo>
                <a:lnTo>
                  <a:pt x="0" y="625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14" name="Group 14"/>
          <p:cNvGrpSpPr/>
          <p:nvPr/>
        </p:nvGrpSpPr>
        <p:grpSpPr>
          <a:xfrm>
            <a:off x="11035759" y="6838100"/>
            <a:ext cx="1002310" cy="10023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32E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29616" y="9185415"/>
            <a:ext cx="3080455" cy="308045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2547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0833" y="7545675"/>
            <a:ext cx="2203029" cy="2741325"/>
          </a:xfrm>
          <a:custGeom>
            <a:avLst/>
            <a:gdLst/>
            <a:ahLst/>
            <a:cxnLst/>
            <a:rect l="l" t="t" r="r" b="b"/>
            <a:pathLst>
              <a:path w="2203029" h="2741325">
                <a:moveTo>
                  <a:pt x="0" y="0"/>
                </a:moveTo>
                <a:lnTo>
                  <a:pt x="2203029" y="0"/>
                </a:lnTo>
                <a:lnTo>
                  <a:pt x="2203029" y="2741325"/>
                </a:lnTo>
                <a:lnTo>
                  <a:pt x="0" y="2741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21" name="TextBox 21"/>
          <p:cNvSpPr txBox="1"/>
          <p:nvPr/>
        </p:nvSpPr>
        <p:spPr>
          <a:xfrm>
            <a:off x="1969003" y="2582806"/>
            <a:ext cx="8701898" cy="556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81"/>
              </a:lnSpc>
            </a:pPr>
            <a:r>
              <a:rPr lang="en-US" sz="2484">
                <a:solidFill>
                  <a:srgbClr val="000000"/>
                </a:solidFill>
                <a:latin typeface="Comic Sans"/>
              </a:rPr>
              <a:t>      Am dezvoltat o aplicație care se conectează la</a:t>
            </a:r>
            <a:r>
              <a:rPr lang="en-US" sz="2484">
                <a:solidFill>
                  <a:srgbClr val="000000"/>
                </a:solidFill>
                <a:latin typeface="Comic Sans Bold"/>
              </a:rPr>
              <a:t> modulul Bluetooth HC-05</a:t>
            </a:r>
            <a:r>
              <a:rPr lang="en-US" sz="2484">
                <a:solidFill>
                  <a:srgbClr val="000000"/>
                </a:solidFill>
                <a:latin typeface="Comic Sans"/>
              </a:rPr>
              <a:t> de pe Arduino pentru a primi date despre economiile de monede.</a:t>
            </a:r>
          </a:p>
          <a:p>
            <a:pPr algn="just">
              <a:lnSpc>
                <a:spcPts val="2981"/>
              </a:lnSpc>
            </a:pPr>
            <a:r>
              <a:rPr lang="en-US" sz="2484">
                <a:solidFill>
                  <a:srgbClr val="000000"/>
                </a:solidFill>
                <a:latin typeface="Comic Sans Bold"/>
              </a:rPr>
              <a:t>Funcționalități:</a:t>
            </a:r>
          </a:p>
          <a:p>
            <a:pPr algn="just">
              <a:lnSpc>
                <a:spcPts val="2981"/>
              </a:lnSpc>
            </a:pPr>
            <a:endParaRPr lang="en-US" sz="2484">
              <a:solidFill>
                <a:srgbClr val="000000"/>
              </a:solidFill>
              <a:latin typeface="Comic Sans Bold"/>
            </a:endParaRPr>
          </a:p>
          <a:p>
            <a:pPr marL="536364" lvl="1" indent="-268182" algn="just">
              <a:lnSpc>
                <a:spcPts val="2981"/>
              </a:lnSpc>
              <a:buFont typeface="Arial"/>
              <a:buChar char="•"/>
            </a:pPr>
            <a:r>
              <a:rPr lang="en-US" sz="2484">
                <a:solidFill>
                  <a:srgbClr val="000000"/>
                </a:solidFill>
                <a:latin typeface="Comic Sans Bold"/>
              </a:rPr>
              <a:t>Monitorizare Economii</a:t>
            </a:r>
            <a:r>
              <a:rPr lang="en-US" sz="2484">
                <a:solidFill>
                  <a:srgbClr val="000000"/>
                </a:solidFill>
                <a:latin typeface="Comic Sans"/>
              </a:rPr>
              <a:t>: Afișează numărul total de bani economisiți și detaliile despre monedele de 10 și 50 bani.</a:t>
            </a:r>
          </a:p>
          <a:p>
            <a:pPr marL="536364" lvl="1" indent="-268182" algn="just">
              <a:lnSpc>
                <a:spcPts val="2981"/>
              </a:lnSpc>
              <a:buFont typeface="Arial"/>
              <a:buChar char="•"/>
            </a:pPr>
            <a:r>
              <a:rPr lang="en-US" sz="2484">
                <a:solidFill>
                  <a:srgbClr val="000000"/>
                </a:solidFill>
                <a:latin typeface="Comic Sans Bold"/>
              </a:rPr>
              <a:t>Obiective de Economisire: </a:t>
            </a:r>
            <a:r>
              <a:rPr lang="en-US" sz="2484">
                <a:solidFill>
                  <a:srgbClr val="000000"/>
                </a:solidFill>
                <a:latin typeface="Comic Sans"/>
              </a:rPr>
              <a:t>Secțiune pentru adăugarea și urmărirea obiectivelor de economisire.</a:t>
            </a:r>
          </a:p>
          <a:p>
            <a:pPr algn="just">
              <a:lnSpc>
                <a:spcPts val="2981"/>
              </a:lnSpc>
            </a:pPr>
            <a:r>
              <a:rPr lang="en-US" sz="2484">
                <a:solidFill>
                  <a:srgbClr val="000000"/>
                </a:solidFill>
                <a:latin typeface="Comic Sans Bold"/>
              </a:rPr>
              <a:t>Beneficii</a:t>
            </a:r>
            <a:r>
              <a:rPr lang="en-US" sz="2484">
                <a:solidFill>
                  <a:srgbClr val="000000"/>
                </a:solidFill>
                <a:latin typeface="Comic Sans"/>
              </a:rPr>
              <a:t>:</a:t>
            </a:r>
          </a:p>
          <a:p>
            <a:pPr marL="536364" lvl="1" indent="-268182" algn="just">
              <a:lnSpc>
                <a:spcPts val="2981"/>
              </a:lnSpc>
              <a:buFont typeface="Arial"/>
              <a:buChar char="•"/>
            </a:pPr>
            <a:r>
              <a:rPr lang="en-US" sz="2484">
                <a:solidFill>
                  <a:srgbClr val="000000"/>
                </a:solidFill>
                <a:latin typeface="Comic Sans"/>
              </a:rPr>
              <a:t>Ușor de utilizat</a:t>
            </a:r>
          </a:p>
          <a:p>
            <a:pPr marL="536364" lvl="1" indent="-268182" algn="just">
              <a:lnSpc>
                <a:spcPts val="2981"/>
              </a:lnSpc>
              <a:buFont typeface="Arial"/>
              <a:buChar char="•"/>
            </a:pPr>
            <a:r>
              <a:rPr lang="en-US" sz="2484">
                <a:solidFill>
                  <a:srgbClr val="000000"/>
                </a:solidFill>
                <a:latin typeface="Comic Sans"/>
              </a:rPr>
              <a:t>Monitorizare eficientă</a:t>
            </a:r>
          </a:p>
          <a:p>
            <a:pPr marL="536364" lvl="1" indent="-268182" algn="just">
              <a:lnSpc>
                <a:spcPts val="2981"/>
              </a:lnSpc>
              <a:buFont typeface="Arial"/>
              <a:buChar char="•"/>
            </a:pPr>
            <a:r>
              <a:rPr lang="en-US" sz="2484">
                <a:solidFill>
                  <a:srgbClr val="000000"/>
                </a:solidFill>
                <a:latin typeface="Comic Sans"/>
              </a:rPr>
              <a:t>Motivație prin obiective</a:t>
            </a:r>
          </a:p>
          <a:p>
            <a:pPr algn="just">
              <a:lnSpc>
                <a:spcPts val="2981"/>
              </a:lnSpc>
            </a:pPr>
            <a:endParaRPr lang="en-US" sz="2484">
              <a:solidFill>
                <a:srgbClr val="000000"/>
              </a:solidFill>
              <a:latin typeface="Comic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78929" y="583469"/>
            <a:ext cx="7434477" cy="185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0"/>
              </a:lnSpc>
            </a:pPr>
            <a:r>
              <a:rPr lang="en-US" sz="6600">
                <a:solidFill>
                  <a:srgbClr val="FFFFFF"/>
                </a:solidFill>
                <a:latin typeface="More Sugar"/>
              </a:rPr>
              <a:t>Aplicatie pentru Telefon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60550" y="739037"/>
            <a:ext cx="743594" cy="74359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A698"/>
            </a:solidFill>
          </p:spPr>
          <p:txBody>
            <a:bodyPr/>
            <a:lstStyle/>
            <a:p>
              <a:endParaRPr lang="ro-R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7" name="Picture 26" descr="A screenshot of a game&#10;&#10;Description automatically generated">
            <a:extLst>
              <a:ext uri="{FF2B5EF4-FFF2-40B4-BE49-F238E27FC236}">
                <a16:creationId xmlns:a16="http://schemas.microsoft.com/office/drawing/2014/main" id="{04BFA23B-EA1F-A542-110D-D3265EBE54D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4" b="1775"/>
          <a:stretch/>
        </p:blipFill>
        <p:spPr>
          <a:xfrm>
            <a:off x="15152126" y="-49308"/>
            <a:ext cx="2828386" cy="575894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285949">
            <a:off x="12030518" y="15947"/>
            <a:ext cx="2628966" cy="1008866"/>
          </a:xfrm>
          <a:custGeom>
            <a:avLst/>
            <a:gdLst/>
            <a:ahLst/>
            <a:cxnLst/>
            <a:rect l="l" t="t" r="r" b="b"/>
            <a:pathLst>
              <a:path w="2628966" h="1008866">
                <a:moveTo>
                  <a:pt x="0" y="0"/>
                </a:moveTo>
                <a:lnTo>
                  <a:pt x="2628965" y="0"/>
                </a:lnTo>
                <a:lnTo>
                  <a:pt x="2628965" y="1008865"/>
                </a:lnTo>
                <a:lnTo>
                  <a:pt x="0" y="1008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11" name="Group 11"/>
          <p:cNvGrpSpPr/>
          <p:nvPr/>
        </p:nvGrpSpPr>
        <p:grpSpPr>
          <a:xfrm>
            <a:off x="16211311" y="3414620"/>
            <a:ext cx="592757" cy="5927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C2547"/>
              </a:solidFill>
              <a:prstDash val="lgDash"/>
              <a:miter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1" name="Picture 3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3F81B7-0B65-1A01-0CC1-F23CFDD2F6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085" y="4528051"/>
            <a:ext cx="6010082" cy="5758949"/>
          </a:xfrm>
          <a:prstGeom prst="rect">
            <a:avLst/>
          </a:prstGeom>
        </p:spPr>
      </p:pic>
      <p:pic>
        <p:nvPicPr>
          <p:cNvPr id="33" name="Picture 32" descr="A cartoon pig holding a phone&#10;&#10;Description automatically generated">
            <a:extLst>
              <a:ext uri="{FF2B5EF4-FFF2-40B4-BE49-F238E27FC236}">
                <a16:creationId xmlns:a16="http://schemas.microsoft.com/office/drawing/2014/main" id="{91A999FD-9C39-C513-395F-80923074D8C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327" y="1159730"/>
            <a:ext cx="3354969" cy="3354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369</Words>
  <Application>Microsoft Office PowerPoint</Application>
  <PresentationFormat>Custom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DM Sans</vt:lpstr>
      <vt:lpstr>Quicksand</vt:lpstr>
      <vt:lpstr>Comic Sans</vt:lpstr>
      <vt:lpstr>DM Sans Bold</vt:lpstr>
      <vt:lpstr>League Spartan</vt:lpstr>
      <vt:lpstr>Quicksand Bold</vt:lpstr>
      <vt:lpstr>More Sugar</vt:lpstr>
      <vt:lpstr>Arial</vt:lpstr>
      <vt:lpstr>Abril Fatface</vt:lpstr>
      <vt:lpstr>Canva Sans Bold</vt:lpstr>
      <vt:lpstr>Calibri</vt:lpstr>
      <vt:lpstr>Comic Sans Bold</vt:lpstr>
      <vt:lpstr>Yeseva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Pusculita Smart</dc:title>
  <cp:lastModifiedBy>Andreea Radu</cp:lastModifiedBy>
  <cp:revision>7</cp:revision>
  <dcterms:created xsi:type="dcterms:W3CDTF">2006-08-16T00:00:00Z</dcterms:created>
  <dcterms:modified xsi:type="dcterms:W3CDTF">2024-05-29T13:38:58Z</dcterms:modified>
  <dc:identifier>DAGGcXXtH0A</dc:identifier>
</cp:coreProperties>
</file>